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57" r:id="rId3"/>
    <p:sldId id="260" r:id="rId4"/>
    <p:sldId id="270" r:id="rId5"/>
    <p:sldId id="271" r:id="rId6"/>
    <p:sldId id="272" r:id="rId7"/>
    <p:sldId id="274" r:id="rId8"/>
    <p:sldId id="275" r:id="rId9"/>
    <p:sldId id="276" r:id="rId10"/>
    <p:sldId id="277" r:id="rId11"/>
    <p:sldId id="278" r:id="rId12"/>
    <p:sldId id="279" r:id="rId13"/>
    <p:sldId id="273" r:id="rId14"/>
    <p:sldId id="263" r:id="rId15"/>
    <p:sldId id="281" r:id="rId16"/>
    <p:sldId id="264" r:id="rId17"/>
    <p:sldId id="265" r:id="rId18"/>
    <p:sldId id="282" r:id="rId19"/>
    <p:sldId id="286" r:id="rId20"/>
    <p:sldId id="283" r:id="rId21"/>
    <p:sldId id="287" r:id="rId22"/>
    <p:sldId id="288" r:id="rId23"/>
    <p:sldId id="284" r:id="rId24"/>
    <p:sldId id="290" r:id="rId25"/>
    <p:sldId id="285" r:id="rId26"/>
    <p:sldId id="289" r:id="rId27"/>
    <p:sldId id="26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78" y="7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GB"/>
              <a:t>Ice-cream sold</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8677872743363927"/>
          <c:y val="0.18248349097530964"/>
          <c:w val="0.77528936309792729"/>
          <c:h val="0.74568884169540361"/>
        </c:manualLayout>
      </c:layout>
      <c:scatterChart>
        <c:scatterStyle val="lineMarker"/>
        <c:varyColors val="0"/>
        <c:ser>
          <c:idx val="0"/>
          <c:order val="0"/>
          <c:tx>
            <c:strRef>
              <c:f>Sheet1!$B$1</c:f>
              <c:strCache>
                <c:ptCount val="1"/>
                <c:pt idx="0">
                  <c:v>Nb. Ice-cream</c:v>
                </c:pt>
              </c:strCache>
            </c:strRef>
          </c:tx>
          <c:spPr>
            <a:ln w="25400" cap="rnd">
              <a:noFill/>
              <a:round/>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cap="rnd">
                <a:solidFill>
                  <a:schemeClr val="accent1"/>
                </a:solidFill>
                <a:round/>
              </a:ln>
              <a:effectLst>
                <a:outerShdw blurRad="57150" dist="19050" dir="5400000" algn="ctr" rotWithShape="0">
                  <a:srgbClr val="000000">
                    <a:alpha val="63000"/>
                  </a:srgbClr>
                </a:outerShdw>
              </a:effectLst>
            </c:spPr>
          </c:marker>
          <c:trendline>
            <c:spPr>
              <a:ln w="19050" cap="rnd">
                <a:noFill/>
              </a:ln>
              <a:effectLst/>
            </c:spPr>
            <c:trendlineType val="linear"/>
            <c:dispRSqr val="0"/>
            <c:dispEq val="0"/>
          </c:trendline>
          <c:xVal>
            <c:numRef>
              <c:f>Sheet1!$A$2:$A$8</c:f>
              <c:numCache>
                <c:formatCode>General</c:formatCode>
                <c:ptCount val="7"/>
                <c:pt idx="0">
                  <c:v>32</c:v>
                </c:pt>
                <c:pt idx="1">
                  <c:v>30</c:v>
                </c:pt>
                <c:pt idx="2">
                  <c:v>25</c:v>
                </c:pt>
                <c:pt idx="3">
                  <c:v>24</c:v>
                </c:pt>
                <c:pt idx="4">
                  <c:v>20</c:v>
                </c:pt>
                <c:pt idx="5">
                  <c:v>17</c:v>
                </c:pt>
                <c:pt idx="6">
                  <c:v>10</c:v>
                </c:pt>
              </c:numCache>
            </c:numRef>
          </c:xVal>
          <c:yVal>
            <c:numRef>
              <c:f>Sheet1!$B$2:$B$8</c:f>
              <c:numCache>
                <c:formatCode>General</c:formatCode>
                <c:ptCount val="7"/>
                <c:pt idx="0">
                  <c:v>100</c:v>
                </c:pt>
                <c:pt idx="1">
                  <c:v>88</c:v>
                </c:pt>
                <c:pt idx="2">
                  <c:v>72</c:v>
                </c:pt>
                <c:pt idx="3">
                  <c:v>59</c:v>
                </c:pt>
                <c:pt idx="4">
                  <c:v>33</c:v>
                </c:pt>
                <c:pt idx="5">
                  <c:v>11</c:v>
                </c:pt>
                <c:pt idx="6">
                  <c:v>3</c:v>
                </c:pt>
              </c:numCache>
            </c:numRef>
          </c:yVal>
          <c:smooth val="0"/>
          <c:extLst>
            <c:ext xmlns:c16="http://schemas.microsoft.com/office/drawing/2014/chart" uri="{C3380CC4-5D6E-409C-BE32-E72D297353CC}">
              <c16:uniqueId val="{00000000-60DA-49FE-A1CC-6ACFA2E8A2DE}"/>
            </c:ext>
          </c:extLst>
        </c:ser>
        <c:dLbls>
          <c:showLegendKey val="0"/>
          <c:showVal val="0"/>
          <c:showCatName val="0"/>
          <c:showSerName val="0"/>
          <c:showPercent val="0"/>
          <c:showBubbleSize val="0"/>
        </c:dLbls>
        <c:axId val="1710434064"/>
        <c:axId val="1710434896"/>
      </c:scatterChart>
      <c:valAx>
        <c:axId val="1710434064"/>
        <c:scaling>
          <c:orientation val="minMax"/>
          <c:max val="35"/>
          <c:min val="8"/>
        </c:scaling>
        <c:delete val="0"/>
        <c:axPos val="b"/>
        <c:majorGridlines>
          <c:spPr>
            <a:ln w="9525" cap="flat" cmpd="sng" algn="ctr">
              <a:noFill/>
              <a:round/>
            </a:ln>
            <a:effectLst/>
          </c:spPr>
        </c:majorGridlines>
        <c:title>
          <c:tx>
            <c:rich>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GB"/>
                  <a:t>Outside Temp (C)</a:t>
                </a:r>
              </a:p>
            </c:rich>
          </c:tx>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10434896"/>
        <c:crosses val="autoZero"/>
        <c:crossBetween val="midCat"/>
      </c:valAx>
      <c:valAx>
        <c:axId val="1710434896"/>
        <c:scaling>
          <c:orientation val="minMax"/>
          <c:max val="100"/>
        </c:scaling>
        <c:delete val="0"/>
        <c:axPos val="l"/>
        <c:majorGridlines>
          <c:spPr>
            <a:ln w="9525" cap="flat" cmpd="sng" algn="ctr">
              <a:no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GB"/>
                  <a:t>Nb. Ice-creams</a:t>
                </a:r>
              </a:p>
            </c:rich>
          </c:tx>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10434064"/>
        <c:crosses val="autoZero"/>
        <c:crossBetween val="midCat"/>
      </c:valAx>
      <c:spPr>
        <a:noFill/>
        <a:ln>
          <a:noFill/>
        </a:ln>
        <a:effectLst/>
      </c:spPr>
    </c:plotArea>
    <c:plotVisOnly val="1"/>
    <c:dispBlanksAs val="gap"/>
    <c:showDLblsOverMax val="0"/>
  </c:chart>
  <c:spPr>
    <a:noFill/>
    <a:ln w="19050">
      <a:solidFill>
        <a:schemeClr val="accent1">
          <a:lumMod val="60000"/>
          <a:lumOff val="40000"/>
        </a:schemeClr>
      </a:solid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9525" cap="rnd">
        <a:solidFill>
          <a:schemeClr val="phClr"/>
        </a:solidFill>
        <a:round/>
      </a:ln>
    </cs:spPr>
  </cs:dataPointLine>
  <cs:dataPointMarker>
    <cs:lnRef idx="0">
      <cs:styleClr val="auto"/>
    </cs:lnRef>
    <cs:fillRef idx="3">
      <cs:styleClr val="auto"/>
    </cs:fillRef>
    <cs:effectRef idx="3"/>
    <cs:fontRef idx="minor">
      <a:schemeClr val="tx1"/>
    </cs:fontRef>
    <cs:spPr>
      <a:ln w="9525" cap="rnd">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drawings/drawing1.xml><?xml version="1.0" encoding="utf-8"?>
<c:userShapes xmlns:c="http://schemas.openxmlformats.org/drawingml/2006/chart">
  <cdr:relSizeAnchor xmlns:cdr="http://schemas.openxmlformats.org/drawingml/2006/chartDrawing">
    <cdr:from>
      <cdr:x>0.38778</cdr:x>
      <cdr:y>0</cdr:y>
    </cdr:from>
    <cdr:to>
      <cdr:x>0.91169</cdr:x>
      <cdr:y>0.17072</cdr:y>
    </cdr:to>
    <cdr:sp macro="" textlink="">
      <cdr:nvSpPr>
        <cdr:cNvPr id="11" name="TextBox 10"/>
        <cdr:cNvSpPr txBox="1"/>
      </cdr:nvSpPr>
      <cdr:spPr>
        <a:xfrm xmlns:a="http://schemas.openxmlformats.org/drawingml/2006/main">
          <a:off x="2703434" y="-1643524"/>
          <a:ext cx="3652430" cy="71998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GB" sz="1100" dirty="0"/>
        </a:p>
      </cdr:txBody>
    </cdr:sp>
  </cdr:relSizeAnchor>
</c:userShapes>
</file>

<file path=ppt/media/hdphoto1.wdp>
</file>

<file path=ppt/media/image1.png>
</file>

<file path=ppt/media/image2.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4D476D-20BD-47A8-8F7D-3DFD35804B43}" type="datetimeFigureOut">
              <a:rPr lang="en-GB" smtClean="0"/>
              <a:t>23/11/2016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B45004-EBF2-4FD3-8729-901A5CB67FED}" type="slidenum">
              <a:rPr lang="en-GB" smtClean="0"/>
              <a:t>‹#›</a:t>
            </a:fld>
            <a:endParaRPr lang="en-GB"/>
          </a:p>
        </p:txBody>
      </p:sp>
    </p:spTree>
    <p:extLst>
      <p:ext uri="{BB962C8B-B14F-4D97-AF65-F5344CB8AC3E}">
        <p14:creationId xmlns:p14="http://schemas.microsoft.com/office/powerpoint/2010/main" val="3504015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8B45004-EBF2-4FD3-8729-901A5CB67FED}" type="slidenum">
              <a:rPr lang="en-GB" smtClean="0"/>
              <a:t>4</a:t>
            </a:fld>
            <a:endParaRPr lang="en-GB"/>
          </a:p>
        </p:txBody>
      </p:sp>
    </p:spTree>
    <p:extLst>
      <p:ext uri="{BB962C8B-B14F-4D97-AF65-F5344CB8AC3E}">
        <p14:creationId xmlns:p14="http://schemas.microsoft.com/office/powerpoint/2010/main" val="152076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8B45004-EBF2-4FD3-8729-901A5CB67FED}" type="slidenum">
              <a:rPr lang="en-GB" smtClean="0"/>
              <a:t>14</a:t>
            </a:fld>
            <a:endParaRPr lang="en-GB"/>
          </a:p>
        </p:txBody>
      </p:sp>
    </p:spTree>
    <p:extLst>
      <p:ext uri="{BB962C8B-B14F-4D97-AF65-F5344CB8AC3E}">
        <p14:creationId xmlns:p14="http://schemas.microsoft.com/office/powerpoint/2010/main" val="2815413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8B45004-EBF2-4FD3-8729-901A5CB67FED}" type="slidenum">
              <a:rPr lang="en-GB" smtClean="0"/>
              <a:t>15</a:t>
            </a:fld>
            <a:endParaRPr lang="en-GB"/>
          </a:p>
        </p:txBody>
      </p:sp>
    </p:spTree>
    <p:extLst>
      <p:ext uri="{BB962C8B-B14F-4D97-AF65-F5344CB8AC3E}">
        <p14:creationId xmlns:p14="http://schemas.microsoft.com/office/powerpoint/2010/main" val="3247136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3477162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8B45004-EBF2-4FD3-8729-901A5CB67FED}" type="slidenum">
              <a:rPr lang="en-GB" smtClean="0"/>
              <a:t>18</a:t>
            </a:fld>
            <a:endParaRPr lang="en-GB"/>
          </a:p>
        </p:txBody>
      </p:sp>
    </p:spTree>
    <p:extLst>
      <p:ext uri="{BB962C8B-B14F-4D97-AF65-F5344CB8AC3E}">
        <p14:creationId xmlns:p14="http://schemas.microsoft.com/office/powerpoint/2010/main" val="17800357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8B45004-EBF2-4FD3-8729-901A5CB67FED}" type="slidenum">
              <a:rPr lang="en-GB" smtClean="0"/>
              <a:t>20</a:t>
            </a:fld>
            <a:endParaRPr lang="en-GB"/>
          </a:p>
        </p:txBody>
      </p:sp>
    </p:spTree>
    <p:extLst>
      <p:ext uri="{BB962C8B-B14F-4D97-AF65-F5344CB8AC3E}">
        <p14:creationId xmlns:p14="http://schemas.microsoft.com/office/powerpoint/2010/main" val="40704292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8B45004-EBF2-4FD3-8729-901A5CB67FED}" type="slidenum">
              <a:rPr lang="en-GB" smtClean="0"/>
              <a:t>23</a:t>
            </a:fld>
            <a:endParaRPr lang="en-GB"/>
          </a:p>
        </p:txBody>
      </p:sp>
    </p:spTree>
    <p:extLst>
      <p:ext uri="{BB962C8B-B14F-4D97-AF65-F5344CB8AC3E}">
        <p14:creationId xmlns:p14="http://schemas.microsoft.com/office/powerpoint/2010/main" val="38663122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28B45004-EBF2-4FD3-8729-901A5CB67FED}" type="slidenum">
              <a:rPr lang="en-GB" smtClean="0"/>
              <a:t>25</a:t>
            </a:fld>
            <a:endParaRPr lang="en-GB"/>
          </a:p>
        </p:txBody>
      </p:sp>
    </p:spTree>
    <p:extLst>
      <p:ext uri="{BB962C8B-B14F-4D97-AF65-F5344CB8AC3E}">
        <p14:creationId xmlns:p14="http://schemas.microsoft.com/office/powerpoint/2010/main" val="3242034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CFBEA276-07FD-450F-B011-B4819D3FF553}" type="datetimeFigureOut">
              <a:rPr lang="en-GB" smtClean="0"/>
              <a:t>23/11/2016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3CD9E3-C251-451B-B009-A8DCF9F508EC}" type="slidenum">
              <a:rPr lang="en-GB" smtClean="0"/>
              <a:t>‹#›</a:t>
            </a:fld>
            <a:endParaRPr lang="en-GB"/>
          </a:p>
        </p:txBody>
      </p:sp>
    </p:spTree>
    <p:extLst>
      <p:ext uri="{BB962C8B-B14F-4D97-AF65-F5344CB8AC3E}">
        <p14:creationId xmlns:p14="http://schemas.microsoft.com/office/powerpoint/2010/main" val="13586140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FBEA276-07FD-450F-B011-B4819D3FF553}" type="datetimeFigureOut">
              <a:rPr lang="en-GB" smtClean="0"/>
              <a:t>23/11/2016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3CD9E3-C251-451B-B009-A8DCF9F508EC}" type="slidenum">
              <a:rPr lang="en-GB" smtClean="0"/>
              <a:t>‹#›</a:t>
            </a:fld>
            <a:endParaRPr lang="en-GB"/>
          </a:p>
        </p:txBody>
      </p:sp>
    </p:spTree>
    <p:extLst>
      <p:ext uri="{BB962C8B-B14F-4D97-AF65-F5344CB8AC3E}">
        <p14:creationId xmlns:p14="http://schemas.microsoft.com/office/powerpoint/2010/main" val="1507040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FBEA276-07FD-450F-B011-B4819D3FF553}" type="datetimeFigureOut">
              <a:rPr lang="en-GB" smtClean="0"/>
              <a:t>23/11/2016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3CD9E3-C251-451B-B009-A8DCF9F508EC}" type="slidenum">
              <a:rPr lang="en-GB" smtClean="0"/>
              <a:t>‹#›</a:t>
            </a:fld>
            <a:endParaRPr lang="en-GB"/>
          </a:p>
        </p:txBody>
      </p:sp>
    </p:spTree>
    <p:extLst>
      <p:ext uri="{BB962C8B-B14F-4D97-AF65-F5344CB8AC3E}">
        <p14:creationId xmlns:p14="http://schemas.microsoft.com/office/powerpoint/2010/main" val="2720561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FBEA276-07FD-450F-B011-B4819D3FF553}" type="datetimeFigureOut">
              <a:rPr lang="en-GB" smtClean="0"/>
              <a:t>23/11/2016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3CD9E3-C251-451B-B009-A8DCF9F508EC}" type="slidenum">
              <a:rPr lang="en-GB" smtClean="0"/>
              <a:t>‹#›</a:t>
            </a:fld>
            <a:endParaRPr lang="en-GB"/>
          </a:p>
        </p:txBody>
      </p:sp>
    </p:spTree>
    <p:extLst>
      <p:ext uri="{BB962C8B-B14F-4D97-AF65-F5344CB8AC3E}">
        <p14:creationId xmlns:p14="http://schemas.microsoft.com/office/powerpoint/2010/main" val="35672285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FBEA276-07FD-450F-B011-B4819D3FF553}" type="datetimeFigureOut">
              <a:rPr lang="en-GB" smtClean="0"/>
              <a:t>23/11/2016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13CD9E3-C251-451B-B009-A8DCF9F508EC}" type="slidenum">
              <a:rPr lang="en-GB" smtClean="0"/>
              <a:t>‹#›</a:t>
            </a:fld>
            <a:endParaRPr lang="en-GB"/>
          </a:p>
        </p:txBody>
      </p:sp>
    </p:spTree>
    <p:extLst>
      <p:ext uri="{BB962C8B-B14F-4D97-AF65-F5344CB8AC3E}">
        <p14:creationId xmlns:p14="http://schemas.microsoft.com/office/powerpoint/2010/main" val="9007458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CFBEA276-07FD-450F-B011-B4819D3FF553}" type="datetimeFigureOut">
              <a:rPr lang="en-GB" smtClean="0"/>
              <a:t>23/11/2016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13CD9E3-C251-451B-B009-A8DCF9F508EC}" type="slidenum">
              <a:rPr lang="en-GB" smtClean="0"/>
              <a:t>‹#›</a:t>
            </a:fld>
            <a:endParaRPr lang="en-GB"/>
          </a:p>
        </p:txBody>
      </p:sp>
    </p:spTree>
    <p:extLst>
      <p:ext uri="{BB962C8B-B14F-4D97-AF65-F5344CB8AC3E}">
        <p14:creationId xmlns:p14="http://schemas.microsoft.com/office/powerpoint/2010/main" val="2541003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CFBEA276-07FD-450F-B011-B4819D3FF553}" type="datetimeFigureOut">
              <a:rPr lang="en-GB" smtClean="0"/>
              <a:t>23/11/2016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13CD9E3-C251-451B-B009-A8DCF9F508EC}" type="slidenum">
              <a:rPr lang="en-GB" smtClean="0"/>
              <a:t>‹#›</a:t>
            </a:fld>
            <a:endParaRPr lang="en-GB"/>
          </a:p>
        </p:txBody>
      </p:sp>
    </p:spTree>
    <p:extLst>
      <p:ext uri="{BB962C8B-B14F-4D97-AF65-F5344CB8AC3E}">
        <p14:creationId xmlns:p14="http://schemas.microsoft.com/office/powerpoint/2010/main" val="2263827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CFBEA276-07FD-450F-B011-B4819D3FF553}" type="datetimeFigureOut">
              <a:rPr lang="en-GB" smtClean="0"/>
              <a:t>23/11/2016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513CD9E3-C251-451B-B009-A8DCF9F508EC}" type="slidenum">
              <a:rPr lang="en-GB" smtClean="0"/>
              <a:t>‹#›</a:t>
            </a:fld>
            <a:endParaRPr lang="en-GB"/>
          </a:p>
        </p:txBody>
      </p:sp>
    </p:spTree>
    <p:extLst>
      <p:ext uri="{BB962C8B-B14F-4D97-AF65-F5344CB8AC3E}">
        <p14:creationId xmlns:p14="http://schemas.microsoft.com/office/powerpoint/2010/main" val="3451901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BEA276-07FD-450F-B011-B4819D3FF553}" type="datetimeFigureOut">
              <a:rPr lang="en-GB" smtClean="0"/>
              <a:t>23/11/2016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513CD9E3-C251-451B-B009-A8DCF9F508EC}" type="slidenum">
              <a:rPr lang="en-GB" smtClean="0"/>
              <a:t>‹#›</a:t>
            </a:fld>
            <a:endParaRPr lang="en-GB"/>
          </a:p>
        </p:txBody>
      </p:sp>
    </p:spTree>
    <p:extLst>
      <p:ext uri="{BB962C8B-B14F-4D97-AF65-F5344CB8AC3E}">
        <p14:creationId xmlns:p14="http://schemas.microsoft.com/office/powerpoint/2010/main" val="1982730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FBEA276-07FD-450F-B011-B4819D3FF553}" type="datetimeFigureOut">
              <a:rPr lang="en-GB" smtClean="0"/>
              <a:t>23/11/2016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13CD9E3-C251-451B-B009-A8DCF9F508EC}" type="slidenum">
              <a:rPr lang="en-GB" smtClean="0"/>
              <a:t>‹#›</a:t>
            </a:fld>
            <a:endParaRPr lang="en-GB"/>
          </a:p>
        </p:txBody>
      </p:sp>
    </p:spTree>
    <p:extLst>
      <p:ext uri="{BB962C8B-B14F-4D97-AF65-F5344CB8AC3E}">
        <p14:creationId xmlns:p14="http://schemas.microsoft.com/office/powerpoint/2010/main" val="1886428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FBEA276-07FD-450F-B011-B4819D3FF553}" type="datetimeFigureOut">
              <a:rPr lang="en-GB" smtClean="0"/>
              <a:t>23/11/2016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13CD9E3-C251-451B-B009-A8DCF9F508EC}" type="slidenum">
              <a:rPr lang="en-GB" smtClean="0"/>
              <a:t>‹#›</a:t>
            </a:fld>
            <a:endParaRPr lang="en-GB"/>
          </a:p>
        </p:txBody>
      </p:sp>
    </p:spTree>
    <p:extLst>
      <p:ext uri="{BB962C8B-B14F-4D97-AF65-F5344CB8AC3E}">
        <p14:creationId xmlns:p14="http://schemas.microsoft.com/office/powerpoint/2010/main" val="2132764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BEA276-07FD-450F-B011-B4819D3FF553}" type="datetimeFigureOut">
              <a:rPr lang="en-GB" smtClean="0"/>
              <a:t>23/11/2016</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3CD9E3-C251-451B-B009-A8DCF9F508EC}" type="slidenum">
              <a:rPr lang="en-GB" smtClean="0"/>
              <a:t>‹#›</a:t>
            </a:fld>
            <a:endParaRPr lang="en-GB"/>
          </a:p>
        </p:txBody>
      </p:sp>
    </p:spTree>
    <p:extLst>
      <p:ext uri="{BB962C8B-B14F-4D97-AF65-F5344CB8AC3E}">
        <p14:creationId xmlns:p14="http://schemas.microsoft.com/office/powerpoint/2010/main" val="30125222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en.wikipedia.org/wiki/Cross_Industry_Standard_Process_for_Data_Mining"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emf"/><Relationship Id="rId4" Type="http://schemas.openxmlformats.org/officeDocument/2006/relationships/image" Target="../media/image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MSFTImagine/computerscience/tree/master/Workshop/4.%20Machine%20Learning" TargetMode="External"/><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hyperlink" Target="http://furbi.azurewebsites.net/"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3999" y="1122363"/>
            <a:ext cx="9349869" cy="2705388"/>
          </a:xfrm>
        </p:spPr>
        <p:txBody>
          <a:bodyPr>
            <a:noAutofit/>
          </a:bodyPr>
          <a:lstStyle/>
          <a:p>
            <a:r>
              <a:rPr lang="en-GB" sz="7200" b="1" dirty="0">
                <a:solidFill>
                  <a:schemeClr val="bg2">
                    <a:lumMod val="50000"/>
                  </a:schemeClr>
                </a:solidFill>
              </a:rPr>
              <a:t>Machine Learning demystified:</a:t>
            </a:r>
            <a:br>
              <a:rPr lang="en-GB" sz="5400" b="1" dirty="0">
                <a:solidFill>
                  <a:schemeClr val="bg2">
                    <a:lumMod val="50000"/>
                  </a:schemeClr>
                </a:solidFill>
              </a:rPr>
            </a:br>
            <a:r>
              <a:rPr lang="en-GB" sz="4800" b="1" dirty="0">
                <a:solidFill>
                  <a:schemeClr val="bg2">
                    <a:lumMod val="50000"/>
                  </a:schemeClr>
                </a:solidFill>
              </a:rPr>
              <a:t>do you ask the right questions?</a:t>
            </a:r>
          </a:p>
        </p:txBody>
      </p:sp>
      <p:sp>
        <p:nvSpPr>
          <p:cNvPr id="3" name="Subtitle 2"/>
          <p:cNvSpPr>
            <a:spLocks noGrp="1"/>
          </p:cNvSpPr>
          <p:nvPr>
            <p:ph type="subTitle" idx="1"/>
          </p:nvPr>
        </p:nvSpPr>
        <p:spPr>
          <a:xfrm>
            <a:off x="1243305" y="4467951"/>
            <a:ext cx="9144000" cy="1655762"/>
          </a:xfrm>
        </p:spPr>
        <p:txBody>
          <a:bodyPr/>
          <a:lstStyle/>
          <a:p>
            <a:endParaRPr lang="en-GB" dirty="0"/>
          </a:p>
          <a:p>
            <a:r>
              <a:rPr lang="en-GB" dirty="0">
                <a:solidFill>
                  <a:schemeClr val="tx1">
                    <a:lumMod val="50000"/>
                    <a:lumOff val="50000"/>
                  </a:schemeClr>
                </a:solidFill>
              </a:rPr>
              <a:t>Bianca Furtuna</a:t>
            </a:r>
          </a:p>
          <a:p>
            <a:r>
              <a:rPr lang="en-GB" dirty="0">
                <a:solidFill>
                  <a:schemeClr val="tx1">
                    <a:lumMod val="50000"/>
                    <a:lumOff val="50000"/>
                  </a:schemeClr>
                </a:solidFill>
              </a:rPr>
              <a:t>Technical Evangelist</a:t>
            </a:r>
          </a:p>
          <a:p>
            <a:endParaRPr lang="en-GB" dirty="0">
              <a:solidFill>
                <a:schemeClr val="tx1">
                  <a:lumMod val="50000"/>
                  <a:lumOff val="50000"/>
                </a:schemeClr>
              </a:solidFill>
            </a:endParaRPr>
          </a:p>
        </p:txBody>
      </p:sp>
      <p:grpSp>
        <p:nvGrpSpPr>
          <p:cNvPr id="4" name="Group 3"/>
          <p:cNvGrpSpPr/>
          <p:nvPr/>
        </p:nvGrpSpPr>
        <p:grpSpPr>
          <a:xfrm>
            <a:off x="1369775" y="3742600"/>
            <a:ext cx="10822225" cy="3115400"/>
            <a:chOff x="1646238" y="3891204"/>
            <a:chExt cx="10823760" cy="3115842"/>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sp>
        <p:nvSpPr>
          <p:cNvPr id="7" name="TextBox 6"/>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Tree>
    <p:extLst>
      <p:ext uri="{BB962C8B-B14F-4D97-AF65-F5344CB8AC3E}">
        <p14:creationId xmlns:p14="http://schemas.microsoft.com/office/powerpoint/2010/main" val="700809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7556726" cy="707886"/>
          </a:xfrm>
          <a:prstGeom prst="rect">
            <a:avLst/>
          </a:prstGeom>
          <a:noFill/>
        </p:spPr>
        <p:txBody>
          <a:bodyPr wrap="square" rtlCol="0">
            <a:spAutoFit/>
          </a:bodyPr>
          <a:lstStyle/>
          <a:p>
            <a:pPr lvl="0">
              <a:defRPr/>
            </a:pP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How much/How many?</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2" name="TextBox 81"/>
          <p:cNvSpPr txBox="1"/>
          <p:nvPr/>
        </p:nvSpPr>
        <p:spPr>
          <a:xfrm>
            <a:off x="779360" y="1855022"/>
            <a:ext cx="7635278" cy="2308324"/>
          </a:xfrm>
          <a:prstGeom prst="rect">
            <a:avLst/>
          </a:prstGeom>
          <a:solidFill>
            <a:srgbClr val="FFFFFF"/>
          </a:solidFill>
        </p:spPr>
        <p:txBody>
          <a:bodyPr wrap="square" rtlCol="0">
            <a:spAutoFit/>
          </a:bodyPr>
          <a:lstStyle/>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How much ice-cream will be sold?</a:t>
            </a:r>
          </a:p>
          <a:p>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How much is the price of this house?</a:t>
            </a:r>
          </a:p>
          <a:p>
            <a:pPr marL="514350" indent="-514350">
              <a:buFont typeface="Wingdings" panose="05000000000000000000" pitchFamily="2" charset="2"/>
              <a:buChar char="v"/>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How many hours of use are left for this piece of equipment?</a:t>
            </a:r>
          </a:p>
        </p:txBody>
      </p:sp>
      <p:sp>
        <p:nvSpPr>
          <p:cNvPr id="80" name="TextBox 79"/>
          <p:cNvSpPr txBox="1"/>
          <p:nvPr/>
        </p:nvSpPr>
        <p:spPr>
          <a:xfrm>
            <a:off x="1631582" y="4638015"/>
            <a:ext cx="6241812" cy="584775"/>
          </a:xfrm>
          <a:prstGeom prst="rect">
            <a:avLst/>
          </a:prstGeom>
          <a:noFill/>
        </p:spPr>
        <p:txBody>
          <a:bodyPr wrap="square" rtlCol="0">
            <a:spAutoFit/>
          </a:bodyPr>
          <a:lstStyle/>
          <a:p>
            <a:r>
              <a:rPr lang="en-GB" sz="3200" dirty="0">
                <a:solidFill>
                  <a:srgbClr val="0072C6"/>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 Regression</a:t>
            </a:r>
          </a:p>
        </p:txBody>
      </p:sp>
    </p:spTree>
    <p:extLst>
      <p:ext uri="{BB962C8B-B14F-4D97-AF65-F5344CB8AC3E}">
        <p14:creationId xmlns:p14="http://schemas.microsoft.com/office/powerpoint/2010/main" val="220100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7556726" cy="707886"/>
          </a:xfrm>
          <a:prstGeom prst="rect">
            <a:avLst/>
          </a:prstGeom>
          <a:noFill/>
        </p:spPr>
        <p:txBody>
          <a:bodyPr wrap="square" rtlCol="0">
            <a:spAutoFit/>
          </a:bodyPr>
          <a:lstStyle/>
          <a:p>
            <a:pPr lvl="0">
              <a:defRPr/>
            </a:pP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Is this anomalous behaviour?</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2" name="TextBox 81"/>
          <p:cNvSpPr txBox="1"/>
          <p:nvPr/>
        </p:nvSpPr>
        <p:spPr>
          <a:xfrm>
            <a:off x="779360" y="1855022"/>
            <a:ext cx="7635278" cy="2677656"/>
          </a:xfrm>
          <a:prstGeom prst="rect">
            <a:avLst/>
          </a:prstGeom>
          <a:solidFill>
            <a:srgbClr val="FFFFFF"/>
          </a:solidFill>
        </p:spPr>
        <p:txBody>
          <a:bodyPr wrap="square" rtlCol="0">
            <a:spAutoFit/>
          </a:bodyPr>
          <a:lstStyle/>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Is this sensor reading out of the normal range?</a:t>
            </a:r>
          </a:p>
          <a:p>
            <a:pPr marL="514350" indent="-514350">
              <a:buFont typeface="Wingdings" panose="05000000000000000000" pitchFamily="2" charset="2"/>
              <a:buChar char="v"/>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Is the internet usage unusual?</a:t>
            </a:r>
          </a:p>
          <a:p>
            <a:pPr marL="514350" indent="-514350">
              <a:buFont typeface="Wingdings" panose="05000000000000000000" pitchFamily="2" charset="2"/>
              <a:buChar char="v"/>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Is this online transaction unusual?</a:t>
            </a:r>
          </a:p>
          <a:p>
            <a:pPr marL="514350" indent="-514350">
              <a:buFont typeface="Wingdings" panose="05000000000000000000" pitchFamily="2" charset="2"/>
              <a:buChar char="v"/>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endParaRPr lang="en-GB" sz="2400" dirty="0">
              <a:solidFill>
                <a:schemeClr val="bg2">
                  <a:lumMod val="50000"/>
                </a:schemeClr>
              </a:solidFill>
              <a:latin typeface="Segoe UI" panose="020B0502040204020203" pitchFamily="34" charset="0"/>
              <a:cs typeface="Segoe UI" panose="020B0502040204020203" pitchFamily="34" charset="0"/>
            </a:endParaRPr>
          </a:p>
        </p:txBody>
      </p:sp>
      <p:sp>
        <p:nvSpPr>
          <p:cNvPr id="80" name="TextBox 79"/>
          <p:cNvSpPr txBox="1"/>
          <p:nvPr/>
        </p:nvSpPr>
        <p:spPr>
          <a:xfrm>
            <a:off x="1631582" y="4638015"/>
            <a:ext cx="6241812" cy="584775"/>
          </a:xfrm>
          <a:prstGeom prst="rect">
            <a:avLst/>
          </a:prstGeom>
          <a:noFill/>
        </p:spPr>
        <p:txBody>
          <a:bodyPr wrap="square" rtlCol="0">
            <a:spAutoFit/>
          </a:bodyPr>
          <a:lstStyle/>
          <a:p>
            <a:r>
              <a:rPr lang="en-GB" sz="3200" dirty="0">
                <a:solidFill>
                  <a:srgbClr val="0072C6"/>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 Anomaly Detection</a:t>
            </a:r>
          </a:p>
        </p:txBody>
      </p:sp>
    </p:spTree>
    <p:extLst>
      <p:ext uri="{BB962C8B-B14F-4D97-AF65-F5344CB8AC3E}">
        <p14:creationId xmlns:p14="http://schemas.microsoft.com/office/powerpoint/2010/main" val="1123895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8349940" cy="707886"/>
          </a:xfrm>
          <a:prstGeom prst="rect">
            <a:avLst/>
          </a:prstGeom>
          <a:noFill/>
        </p:spPr>
        <p:txBody>
          <a:bodyPr wrap="square" rtlCol="0">
            <a:spAutoFit/>
          </a:bodyPr>
          <a:lstStyle/>
          <a:p>
            <a:pPr lvl="0">
              <a:defRPr/>
            </a:pP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What are the patterns/groupings?</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2" name="TextBox 81"/>
          <p:cNvSpPr txBox="1"/>
          <p:nvPr/>
        </p:nvSpPr>
        <p:spPr>
          <a:xfrm>
            <a:off x="779360" y="1855022"/>
            <a:ext cx="7635278" cy="2308324"/>
          </a:xfrm>
          <a:prstGeom prst="rect">
            <a:avLst/>
          </a:prstGeom>
          <a:solidFill>
            <a:srgbClr val="FFFFFF"/>
          </a:solidFill>
        </p:spPr>
        <p:txBody>
          <a:bodyPr wrap="square" rtlCol="0">
            <a:spAutoFit/>
          </a:bodyPr>
          <a:lstStyle/>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Which of my customers have similar spending habits?</a:t>
            </a:r>
          </a:p>
          <a:p>
            <a:pPr marL="514350" indent="-514350">
              <a:buFont typeface="Wingdings" panose="05000000000000000000" pitchFamily="2" charset="2"/>
              <a:buChar char="v"/>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How can these news articles be grouped?</a:t>
            </a:r>
          </a:p>
          <a:p>
            <a:pPr marL="514350" indent="-514350">
              <a:buFont typeface="Wingdings" panose="05000000000000000000" pitchFamily="2" charset="2"/>
              <a:buChar char="v"/>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Which users have similar movie preferences?</a:t>
            </a:r>
          </a:p>
        </p:txBody>
      </p:sp>
      <p:sp>
        <p:nvSpPr>
          <p:cNvPr id="80" name="TextBox 79"/>
          <p:cNvSpPr txBox="1"/>
          <p:nvPr/>
        </p:nvSpPr>
        <p:spPr>
          <a:xfrm>
            <a:off x="1631582" y="4638015"/>
            <a:ext cx="6241812" cy="584775"/>
          </a:xfrm>
          <a:prstGeom prst="rect">
            <a:avLst/>
          </a:prstGeom>
          <a:noFill/>
        </p:spPr>
        <p:txBody>
          <a:bodyPr wrap="square" rtlCol="0">
            <a:spAutoFit/>
          </a:bodyPr>
          <a:lstStyle/>
          <a:p>
            <a:r>
              <a:rPr lang="en-GB" sz="3200" dirty="0">
                <a:solidFill>
                  <a:srgbClr val="0072C6"/>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 Clustering</a:t>
            </a:r>
          </a:p>
        </p:txBody>
      </p:sp>
    </p:spTree>
    <p:extLst>
      <p:ext uri="{BB962C8B-B14F-4D97-AF65-F5344CB8AC3E}">
        <p14:creationId xmlns:p14="http://schemas.microsoft.com/office/powerpoint/2010/main" val="3052830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7556726"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Machine Learning Myths</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1" name="TextBox 80"/>
          <p:cNvSpPr txBox="1"/>
          <p:nvPr/>
        </p:nvSpPr>
        <p:spPr>
          <a:xfrm>
            <a:off x="779360" y="1855022"/>
            <a:ext cx="7635278" cy="3785652"/>
          </a:xfrm>
          <a:prstGeom prst="rect">
            <a:avLst/>
          </a:prstGeom>
          <a:solidFill>
            <a:srgbClr val="FFFFFF"/>
          </a:solidFill>
        </p:spPr>
        <p:txBody>
          <a:bodyPr wrap="square" rtlCol="0">
            <a:spAutoFit/>
          </a:bodyPr>
          <a:lstStyle/>
          <a:p>
            <a:pPr marL="514350" indent="-514350">
              <a:buFont typeface="+mj-lt"/>
              <a:buAutoNum type="arabicPeriod"/>
            </a:pPr>
            <a:r>
              <a:rPr lang="en-GB" sz="2400" dirty="0">
                <a:solidFill>
                  <a:schemeClr val="bg2">
                    <a:lumMod val="50000"/>
                  </a:schemeClr>
                </a:solidFill>
                <a:latin typeface="Segoe UI" panose="020B0502040204020203" pitchFamily="34" charset="0"/>
                <a:cs typeface="Segoe UI" panose="020B0502040204020203" pitchFamily="34" charset="0"/>
              </a:rPr>
              <a:t>Machine Learning needs a lot of data</a:t>
            </a:r>
          </a:p>
          <a:p>
            <a:pPr marL="514350" indent="-514350">
              <a:buFont typeface="+mj-lt"/>
              <a:buAutoNum type="arabicPeriod"/>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mj-lt"/>
              <a:buAutoNum type="arabicPeriod"/>
            </a:pPr>
            <a:r>
              <a:rPr lang="en-GB" sz="2400" dirty="0">
                <a:solidFill>
                  <a:schemeClr val="bg2">
                    <a:lumMod val="50000"/>
                  </a:schemeClr>
                </a:solidFill>
                <a:latin typeface="Segoe UI" panose="020B0502040204020203" pitchFamily="34" charset="0"/>
                <a:cs typeface="Segoe UI" panose="020B0502040204020203" pitchFamily="34" charset="0"/>
              </a:rPr>
              <a:t>The more features the better</a:t>
            </a:r>
          </a:p>
          <a:p>
            <a:pPr marL="514350" indent="-514350">
              <a:buFont typeface="+mj-lt"/>
              <a:buAutoNum type="arabicPeriod"/>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mj-lt"/>
              <a:buAutoNum type="arabicPeriod"/>
            </a:pPr>
            <a:r>
              <a:rPr lang="en-GB" sz="2400" dirty="0">
                <a:solidFill>
                  <a:schemeClr val="bg2">
                    <a:lumMod val="50000"/>
                  </a:schemeClr>
                </a:solidFill>
                <a:latin typeface="Segoe UI" panose="020B0502040204020203" pitchFamily="34" charset="0"/>
                <a:cs typeface="Segoe UI" panose="020B0502040204020203" pitchFamily="34" charset="0"/>
              </a:rPr>
              <a:t>Machine Learning can get insights from any data</a:t>
            </a:r>
          </a:p>
          <a:p>
            <a:pPr marL="514350" indent="-514350">
              <a:buFont typeface="+mj-lt"/>
              <a:buAutoNum type="arabicPeriod"/>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mj-lt"/>
              <a:buAutoNum type="arabicPeriod"/>
            </a:pPr>
            <a:r>
              <a:rPr lang="en-GB" sz="2400" dirty="0">
                <a:solidFill>
                  <a:schemeClr val="bg2">
                    <a:lumMod val="50000"/>
                  </a:schemeClr>
                </a:solidFill>
                <a:latin typeface="Segoe UI" panose="020B0502040204020203" pitchFamily="34" charset="0"/>
                <a:cs typeface="Segoe UI" panose="020B0502040204020203" pitchFamily="34" charset="0"/>
              </a:rPr>
              <a:t>Machine Learning replaces human analysts </a:t>
            </a:r>
          </a:p>
          <a:p>
            <a:pPr marL="514350" indent="-514350">
              <a:buFont typeface="+mj-lt"/>
              <a:buAutoNum type="arabicPeriod"/>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mj-lt"/>
              <a:buAutoNum type="arabicPeriod"/>
            </a:pPr>
            <a:r>
              <a:rPr lang="en-GB" sz="2400" dirty="0">
                <a:solidFill>
                  <a:schemeClr val="bg2">
                    <a:lumMod val="50000"/>
                  </a:schemeClr>
                </a:solidFill>
                <a:latin typeface="Segoe UI" panose="020B0502040204020203" pitchFamily="34" charset="0"/>
                <a:cs typeface="Segoe UI" panose="020B0502040204020203" pitchFamily="34" charset="0"/>
              </a:rPr>
              <a:t>Machine Learning is all about the model you choose</a:t>
            </a:r>
          </a:p>
        </p:txBody>
      </p:sp>
    </p:spTree>
    <p:extLst>
      <p:ext uri="{BB962C8B-B14F-4D97-AF65-F5344CB8AC3E}">
        <p14:creationId xmlns:p14="http://schemas.microsoft.com/office/powerpoint/2010/main" val="639381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8" name="Elbow Connector 107"/>
          <p:cNvCxnSpPr/>
          <p:nvPr/>
        </p:nvCxnSpPr>
        <p:spPr>
          <a:xfrm rot="16200000" flipV="1">
            <a:off x="7718004" y="3466225"/>
            <a:ext cx="3078847" cy="2382328"/>
          </a:xfrm>
          <a:prstGeom prst="bentConnector2">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6" name="Straight Arrow Connector 45"/>
          <p:cNvCxnSpPr/>
          <p:nvPr/>
        </p:nvCxnSpPr>
        <p:spPr>
          <a:xfrm rot="10800000">
            <a:off x="4910003" y="2982500"/>
            <a:ext cx="925032" cy="1"/>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3058985" y="465335"/>
            <a:ext cx="6615905"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Machine Learning Process</a:t>
            </a:r>
            <a:endPar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endParaRPr>
          </a:p>
        </p:txBody>
      </p:sp>
      <p:cxnSp>
        <p:nvCxnSpPr>
          <p:cNvPr id="84" name="Straight Arrow Connector 83"/>
          <p:cNvCxnSpPr/>
          <p:nvPr/>
        </p:nvCxnSpPr>
        <p:spPr>
          <a:xfrm>
            <a:off x="4593419" y="3299852"/>
            <a:ext cx="925032" cy="1"/>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5" name="Rectangle 31"/>
          <p:cNvSpPr/>
          <p:nvPr/>
        </p:nvSpPr>
        <p:spPr>
          <a:xfrm>
            <a:off x="2319102" y="2665150"/>
            <a:ext cx="2593948" cy="889135"/>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Business Knowledge</a:t>
            </a:r>
          </a:p>
        </p:txBody>
      </p:sp>
      <p:sp>
        <p:nvSpPr>
          <p:cNvPr id="86" name="Rectangle 19"/>
          <p:cNvSpPr/>
          <p:nvPr/>
        </p:nvSpPr>
        <p:spPr>
          <a:xfrm>
            <a:off x="2319102" y="3942070"/>
            <a:ext cx="2593947" cy="91899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 Preparation</a:t>
            </a:r>
          </a:p>
        </p:txBody>
      </p:sp>
      <p:sp>
        <p:nvSpPr>
          <p:cNvPr id="87" name="Rectangle 15"/>
          <p:cNvSpPr/>
          <p:nvPr/>
        </p:nvSpPr>
        <p:spPr>
          <a:xfrm>
            <a:off x="2319102" y="5271244"/>
            <a:ext cx="2593946" cy="57941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Modelling</a:t>
            </a:r>
          </a:p>
        </p:txBody>
      </p:sp>
      <p:sp>
        <p:nvSpPr>
          <p:cNvPr id="94" name="Rectangle 14"/>
          <p:cNvSpPr/>
          <p:nvPr/>
        </p:nvSpPr>
        <p:spPr>
          <a:xfrm>
            <a:off x="5472315" y="5909289"/>
            <a:ext cx="2593947" cy="575047"/>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Evaluation</a:t>
            </a:r>
          </a:p>
        </p:txBody>
      </p:sp>
      <p:sp>
        <p:nvSpPr>
          <p:cNvPr id="95" name="Rectangle 11"/>
          <p:cNvSpPr/>
          <p:nvPr/>
        </p:nvSpPr>
        <p:spPr>
          <a:xfrm>
            <a:off x="5472316" y="2665150"/>
            <a:ext cx="2593947" cy="905629"/>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 Understanding</a:t>
            </a:r>
          </a:p>
        </p:txBody>
      </p:sp>
      <p:sp>
        <p:nvSpPr>
          <p:cNvPr id="96" name="Rectangle 4"/>
          <p:cNvSpPr/>
          <p:nvPr/>
        </p:nvSpPr>
        <p:spPr>
          <a:xfrm>
            <a:off x="208993" y="1799368"/>
            <a:ext cx="1504709" cy="579415"/>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Idea</a:t>
            </a:r>
          </a:p>
        </p:txBody>
      </p:sp>
      <p:sp>
        <p:nvSpPr>
          <p:cNvPr id="97" name="Rectangle 8"/>
          <p:cNvSpPr/>
          <p:nvPr/>
        </p:nvSpPr>
        <p:spPr>
          <a:xfrm>
            <a:off x="208992" y="2817975"/>
            <a:ext cx="1504709" cy="597409"/>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a:t>
            </a:r>
          </a:p>
        </p:txBody>
      </p:sp>
      <p:sp>
        <p:nvSpPr>
          <p:cNvPr id="98" name="Rectangle 41"/>
          <p:cNvSpPr/>
          <p:nvPr/>
        </p:nvSpPr>
        <p:spPr>
          <a:xfrm>
            <a:off x="8959396" y="5909289"/>
            <a:ext cx="2978390" cy="579415"/>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Publish</a:t>
            </a:r>
          </a:p>
        </p:txBody>
      </p:sp>
      <p:cxnSp>
        <p:nvCxnSpPr>
          <p:cNvPr id="99" name="Straight Arrow Connector 44"/>
          <p:cNvCxnSpPr/>
          <p:nvPr/>
        </p:nvCxnSpPr>
        <p:spPr>
          <a:xfrm flipH="1">
            <a:off x="961347" y="2378783"/>
            <a:ext cx="1" cy="43919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0" name="Straight Arrow Connector 45"/>
          <p:cNvCxnSpPr/>
          <p:nvPr/>
        </p:nvCxnSpPr>
        <p:spPr>
          <a:xfrm flipV="1">
            <a:off x="1713701" y="3109718"/>
            <a:ext cx="605401" cy="696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1" name="Straight Arrow Connector 47"/>
          <p:cNvCxnSpPr/>
          <p:nvPr/>
        </p:nvCxnSpPr>
        <p:spPr>
          <a:xfrm>
            <a:off x="3616076" y="3554285"/>
            <a:ext cx="0" cy="387785"/>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3" name="Straight Arrow Connector 47"/>
          <p:cNvCxnSpPr/>
          <p:nvPr/>
        </p:nvCxnSpPr>
        <p:spPr>
          <a:xfrm flipH="1">
            <a:off x="3616075" y="4861064"/>
            <a:ext cx="1" cy="410180"/>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4" name="Straight Arrow Connector 45"/>
          <p:cNvCxnSpPr/>
          <p:nvPr/>
        </p:nvCxnSpPr>
        <p:spPr>
          <a:xfrm>
            <a:off x="8034364" y="6198996"/>
            <a:ext cx="925032" cy="1"/>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5" name="Elbow Connector 104"/>
          <p:cNvCxnSpPr/>
          <p:nvPr/>
        </p:nvCxnSpPr>
        <p:spPr>
          <a:xfrm rot="16200000" flipH="1">
            <a:off x="4371118" y="5095615"/>
            <a:ext cx="346155" cy="1856240"/>
          </a:xfrm>
          <a:prstGeom prst="bentConnector2">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7" name="Straight Arrow Connector 47"/>
          <p:cNvCxnSpPr/>
          <p:nvPr/>
        </p:nvCxnSpPr>
        <p:spPr>
          <a:xfrm flipV="1">
            <a:off x="6769289" y="3570779"/>
            <a:ext cx="1" cy="2338510"/>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09" name="TextBox 108"/>
          <p:cNvSpPr txBox="1"/>
          <p:nvPr/>
        </p:nvSpPr>
        <p:spPr>
          <a:xfrm>
            <a:off x="0" y="6461332"/>
            <a:ext cx="2764465" cy="338554"/>
          </a:xfrm>
          <a:prstGeom prst="rect">
            <a:avLst/>
          </a:prstGeom>
          <a:noFill/>
        </p:spPr>
        <p:txBody>
          <a:bodyPr wrap="square" rtlCol="0">
            <a:spAutoFit/>
          </a:bodyPr>
          <a:lstStyle/>
          <a:p>
            <a:r>
              <a:rPr lang="en-GB" sz="1600" i="1" dirty="0">
                <a:solidFill>
                  <a:schemeClr val="bg2">
                    <a:lumMod val="50000"/>
                  </a:schemeClr>
                </a:solidFill>
              </a:rPr>
              <a:t>Based on the </a:t>
            </a:r>
            <a:r>
              <a:rPr lang="en-GB" sz="1600" i="1" dirty="0">
                <a:solidFill>
                  <a:schemeClr val="bg2">
                    <a:lumMod val="50000"/>
                  </a:schemeClr>
                </a:solidFill>
                <a:hlinkClick r:id="rId3"/>
              </a:rPr>
              <a:t>CRISP-DM Model</a:t>
            </a:r>
            <a:endParaRPr lang="en-GB" sz="1600" i="1" dirty="0">
              <a:solidFill>
                <a:schemeClr val="bg2">
                  <a:lumMod val="50000"/>
                </a:schemeClr>
              </a:solidFill>
            </a:endParaRPr>
          </a:p>
        </p:txBody>
      </p:sp>
    </p:spTree>
    <p:extLst>
      <p:ext uri="{BB962C8B-B14F-4D97-AF65-F5344CB8AC3E}">
        <p14:creationId xmlns:p14="http://schemas.microsoft.com/office/powerpoint/2010/main" val="1991790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58985" y="465335"/>
            <a:ext cx="6615905"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Machine Learning Process</a:t>
            </a:r>
            <a:endPar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endParaRPr>
          </a:p>
        </p:txBody>
      </p:sp>
      <p:sp>
        <p:nvSpPr>
          <p:cNvPr id="86" name="Rectangle 19"/>
          <p:cNvSpPr/>
          <p:nvPr/>
        </p:nvSpPr>
        <p:spPr>
          <a:xfrm>
            <a:off x="5351705" y="3079886"/>
            <a:ext cx="2593947" cy="91899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 Preparation</a:t>
            </a:r>
          </a:p>
        </p:txBody>
      </p:sp>
      <p:sp>
        <p:nvSpPr>
          <p:cNvPr id="87" name="Rectangle 15"/>
          <p:cNvSpPr/>
          <p:nvPr/>
        </p:nvSpPr>
        <p:spPr>
          <a:xfrm>
            <a:off x="7945652" y="4954386"/>
            <a:ext cx="2593946" cy="57941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Modelling</a:t>
            </a:r>
          </a:p>
        </p:txBody>
      </p:sp>
      <p:sp>
        <p:nvSpPr>
          <p:cNvPr id="94" name="Rectangle 14"/>
          <p:cNvSpPr/>
          <p:nvPr/>
        </p:nvSpPr>
        <p:spPr>
          <a:xfrm>
            <a:off x="2843115" y="4954386"/>
            <a:ext cx="2593947" cy="575047"/>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Evaluation</a:t>
            </a:r>
          </a:p>
        </p:txBody>
      </p:sp>
      <p:sp>
        <p:nvSpPr>
          <p:cNvPr id="96" name="Rectangle 4"/>
          <p:cNvSpPr/>
          <p:nvPr/>
        </p:nvSpPr>
        <p:spPr>
          <a:xfrm>
            <a:off x="208993" y="1799368"/>
            <a:ext cx="1740993" cy="614978"/>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Use case</a:t>
            </a:r>
          </a:p>
        </p:txBody>
      </p:sp>
      <p:sp>
        <p:nvSpPr>
          <p:cNvPr id="97" name="Rectangle 8"/>
          <p:cNvSpPr/>
          <p:nvPr/>
        </p:nvSpPr>
        <p:spPr>
          <a:xfrm>
            <a:off x="2555387" y="1855006"/>
            <a:ext cx="1504709" cy="559340"/>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a:t>
            </a:r>
          </a:p>
        </p:txBody>
      </p:sp>
      <p:sp>
        <p:nvSpPr>
          <p:cNvPr id="98" name="Rectangle 41"/>
          <p:cNvSpPr/>
          <p:nvPr/>
        </p:nvSpPr>
        <p:spPr>
          <a:xfrm>
            <a:off x="8937363" y="1834931"/>
            <a:ext cx="2978390" cy="579415"/>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Publish</a:t>
            </a:r>
          </a:p>
        </p:txBody>
      </p:sp>
      <p:cxnSp>
        <p:nvCxnSpPr>
          <p:cNvPr id="100" name="Straight Arrow Connector 45"/>
          <p:cNvCxnSpPr/>
          <p:nvPr/>
        </p:nvCxnSpPr>
        <p:spPr>
          <a:xfrm flipV="1">
            <a:off x="1949986" y="2142530"/>
            <a:ext cx="605401" cy="696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2" name="Rectangle 14"/>
          <p:cNvSpPr/>
          <p:nvPr/>
        </p:nvSpPr>
        <p:spPr>
          <a:xfrm>
            <a:off x="4931197" y="1799368"/>
            <a:ext cx="3135065" cy="659591"/>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Prep + Build + Test</a:t>
            </a:r>
          </a:p>
        </p:txBody>
      </p:sp>
      <p:cxnSp>
        <p:nvCxnSpPr>
          <p:cNvPr id="23" name="Straight Arrow Connector 45"/>
          <p:cNvCxnSpPr>
            <a:stCxn id="97" idx="3"/>
            <a:endCxn id="22" idx="1"/>
          </p:cNvCxnSpPr>
          <p:nvPr/>
        </p:nvCxnSpPr>
        <p:spPr>
          <a:xfrm flipV="1">
            <a:off x="4060096" y="2129164"/>
            <a:ext cx="871101" cy="551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45"/>
          <p:cNvCxnSpPr>
            <a:endCxn id="98" idx="1"/>
          </p:cNvCxnSpPr>
          <p:nvPr/>
        </p:nvCxnSpPr>
        <p:spPr>
          <a:xfrm flipV="1">
            <a:off x="8066262" y="2124639"/>
            <a:ext cx="871101" cy="6961"/>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 name="Equal 4"/>
          <p:cNvSpPr/>
          <p:nvPr/>
        </p:nvSpPr>
        <p:spPr>
          <a:xfrm>
            <a:off x="6180463" y="2598938"/>
            <a:ext cx="936433" cy="396607"/>
          </a:xfrm>
          <a:prstGeom prst="mathEqual">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8" name="Curved Connector 7"/>
          <p:cNvCxnSpPr>
            <a:stCxn id="86" idx="3"/>
            <a:endCxn id="87" idx="0"/>
          </p:cNvCxnSpPr>
          <p:nvPr/>
        </p:nvCxnSpPr>
        <p:spPr>
          <a:xfrm>
            <a:off x="7945652" y="3539383"/>
            <a:ext cx="1296973" cy="1415003"/>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140089" y="5529434"/>
            <a:ext cx="5102536" cy="931899"/>
            <a:chOff x="4140089" y="5529434"/>
            <a:chExt cx="5102536" cy="931899"/>
          </a:xfrm>
        </p:grpSpPr>
        <p:cxnSp>
          <p:nvCxnSpPr>
            <p:cNvPr id="10" name="Curved Connector 9"/>
            <p:cNvCxnSpPr>
              <a:stCxn id="87" idx="2"/>
            </p:cNvCxnSpPr>
            <p:nvPr/>
          </p:nvCxnSpPr>
          <p:spPr>
            <a:xfrm rot="5400000">
              <a:off x="7627860" y="4846567"/>
              <a:ext cx="927532" cy="2301998"/>
            </a:xfrm>
            <a:prstGeom prst="curvedConnector2">
              <a:avLst/>
            </a:prstGeom>
            <a:ln w="57150">
              <a:solidFill>
                <a:schemeClr val="accent2">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Curved Connector 11"/>
            <p:cNvCxnSpPr>
              <a:endCxn id="94" idx="2"/>
            </p:cNvCxnSpPr>
            <p:nvPr/>
          </p:nvCxnSpPr>
          <p:spPr>
            <a:xfrm rot="10800000">
              <a:off x="4140089" y="5529434"/>
              <a:ext cx="2800538" cy="931899"/>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6" name="Curved Connector 15"/>
          <p:cNvCxnSpPr>
            <a:stCxn id="94" idx="0"/>
            <a:endCxn id="86" idx="1"/>
          </p:cNvCxnSpPr>
          <p:nvPr/>
        </p:nvCxnSpPr>
        <p:spPr>
          <a:xfrm rot="5400000" flipH="1" flipV="1">
            <a:off x="4038396" y="3641077"/>
            <a:ext cx="1415003" cy="1211616"/>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1641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14719" y="963100"/>
            <a:ext cx="11935041" cy="4905829"/>
          </a:xfrm>
          <a:prstGeom prst="roundRect">
            <a:avLst/>
          </a:prstGeom>
          <a:solidFill>
            <a:schemeClr val="bg2">
              <a:lumMod val="75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06" name="Straight Connector 105"/>
          <p:cNvCxnSpPr/>
          <p:nvPr/>
        </p:nvCxnSpPr>
        <p:spPr>
          <a:xfrm>
            <a:off x="3285716" y="1000261"/>
            <a:ext cx="0" cy="4831509"/>
          </a:xfrm>
          <a:prstGeom prst="line">
            <a:avLst/>
          </a:prstGeom>
          <a:ln w="381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07" name="TextBox 106"/>
          <p:cNvSpPr txBox="1"/>
          <p:nvPr/>
        </p:nvSpPr>
        <p:spPr>
          <a:xfrm>
            <a:off x="227279" y="3454448"/>
            <a:ext cx="3007332" cy="1187890"/>
          </a:xfrm>
          <a:prstGeom prst="rect">
            <a:avLst/>
          </a:prstGeom>
          <a:noFill/>
        </p:spPr>
        <p:txBody>
          <a:bodyPr wrap="none" lIns="182802" tIns="146241" rIns="182802" bIns="146241" rtlCol="0">
            <a:spAutoFit/>
          </a:bodyPr>
          <a:lstStyle/>
          <a:p>
            <a:pPr defTabSz="932597" fontAlgn="base">
              <a:spcBef>
                <a:spcPct val="0"/>
              </a:spcBef>
              <a:spcAft>
                <a:spcPts val="600"/>
              </a:spcAft>
            </a:pPr>
            <a:r>
              <a:rPr lang="en-US" sz="1600" dirty="0">
                <a:gradFill>
                  <a:gsLst>
                    <a:gs pos="0">
                      <a:schemeClr val="bg1"/>
                    </a:gs>
                    <a:gs pos="100000">
                      <a:schemeClr val="bg1"/>
                    </a:gs>
                  </a:gsLst>
                  <a:lin ang="5400000" scaled="1"/>
                </a:gradFill>
                <a:latin typeface="Segoe UI" panose="020B0502040204020203" pitchFamily="34" charset="0"/>
                <a:cs typeface="Segoe UI" panose="020B0502040204020203" pitchFamily="34" charset="0"/>
              </a:rPr>
              <a:t>Blobs and Tables</a:t>
            </a:r>
          </a:p>
          <a:p>
            <a:pPr defTabSz="932597" fontAlgn="base">
              <a:spcBef>
                <a:spcPct val="0"/>
              </a:spcBef>
              <a:spcAft>
                <a:spcPts val="600"/>
              </a:spcAft>
            </a:pPr>
            <a:r>
              <a:rPr lang="en-US" sz="1600" dirty="0">
                <a:gradFill>
                  <a:gsLst>
                    <a:gs pos="0">
                      <a:schemeClr val="bg1"/>
                    </a:gs>
                    <a:gs pos="100000">
                      <a:schemeClr val="bg1"/>
                    </a:gs>
                  </a:gsLst>
                  <a:lin ang="5400000" scaled="1"/>
                </a:gradFill>
                <a:latin typeface="Segoe UI" panose="020B0502040204020203" pitchFamily="34" charset="0"/>
                <a:cs typeface="Segoe UI" panose="020B0502040204020203" pitchFamily="34" charset="0"/>
              </a:rPr>
              <a:t>Hadoop (HDInsight)</a:t>
            </a:r>
          </a:p>
          <a:p>
            <a:pPr defTabSz="932597" fontAlgn="base">
              <a:spcBef>
                <a:spcPct val="0"/>
              </a:spcBef>
              <a:spcAft>
                <a:spcPts val="600"/>
              </a:spcAft>
            </a:pPr>
            <a:r>
              <a:rPr lang="en-US" sz="1600" dirty="0">
                <a:gradFill>
                  <a:gsLst>
                    <a:gs pos="0">
                      <a:schemeClr val="bg1"/>
                    </a:gs>
                    <a:gs pos="100000">
                      <a:schemeClr val="bg1"/>
                    </a:gs>
                  </a:gsLst>
                  <a:lin ang="5400000" scaled="1"/>
                </a:gradFill>
                <a:latin typeface="Segoe UI" panose="020B0502040204020203" pitchFamily="34" charset="0"/>
                <a:cs typeface="Segoe UI" panose="020B0502040204020203" pitchFamily="34" charset="0"/>
              </a:rPr>
              <a:t>Relational DB (Azure SQL DB)</a:t>
            </a:r>
          </a:p>
        </p:txBody>
      </p:sp>
      <p:sp>
        <p:nvSpPr>
          <p:cNvPr id="108" name="Rectangle 107"/>
          <p:cNvSpPr/>
          <p:nvPr/>
        </p:nvSpPr>
        <p:spPr>
          <a:xfrm>
            <a:off x="817526" y="995462"/>
            <a:ext cx="1433090" cy="707767"/>
          </a:xfrm>
          <a:prstGeom prst="rect">
            <a:avLst/>
          </a:prstGeom>
        </p:spPr>
        <p:txBody>
          <a:bodyPr wrap="square" lIns="182802" tIns="137101" rIns="182802" bIns="137101">
            <a:spAutoFit/>
          </a:bodyPr>
          <a:lstStyle/>
          <a:p>
            <a:pPr algn="ctr" defTabSz="913873"/>
            <a:r>
              <a:rPr lang="en-US" sz="2800" dirty="0">
                <a:gradFill>
                  <a:gsLst>
                    <a:gs pos="0">
                      <a:schemeClr val="bg1"/>
                    </a:gs>
                    <a:gs pos="100000">
                      <a:schemeClr val="bg1"/>
                    </a:gs>
                  </a:gsLst>
                  <a:lin ang="5400000" scaled="1"/>
                </a:gradFill>
                <a:latin typeface="Segoe UI Light"/>
                <a:ea typeface="Calibri" panose="020F0502020204030204" pitchFamily="34" charset="0"/>
              </a:rPr>
              <a:t>Data</a:t>
            </a:r>
          </a:p>
        </p:txBody>
      </p:sp>
      <p:grpSp>
        <p:nvGrpSpPr>
          <p:cNvPr id="109" name="Group 108"/>
          <p:cNvGrpSpPr/>
          <p:nvPr/>
        </p:nvGrpSpPr>
        <p:grpSpPr>
          <a:xfrm>
            <a:off x="10525059" y="2132045"/>
            <a:ext cx="466146" cy="800788"/>
            <a:chOff x="9384608" y="3646196"/>
            <a:chExt cx="466344" cy="801128"/>
          </a:xfrm>
        </p:grpSpPr>
        <p:grpSp>
          <p:nvGrpSpPr>
            <p:cNvPr id="110" name="Group 109"/>
            <p:cNvGrpSpPr/>
            <p:nvPr/>
          </p:nvGrpSpPr>
          <p:grpSpPr>
            <a:xfrm>
              <a:off x="9384608" y="3646196"/>
              <a:ext cx="466344" cy="801128"/>
              <a:chOff x="9384608" y="3646196"/>
              <a:chExt cx="466344" cy="801128"/>
            </a:xfrm>
          </p:grpSpPr>
          <p:sp>
            <p:nvSpPr>
              <p:cNvPr id="116" name="Freeform 10"/>
              <p:cNvSpPr>
                <a:spLocks/>
              </p:cNvSpPr>
              <p:nvPr/>
            </p:nvSpPr>
            <p:spPr bwMode="auto">
              <a:xfrm>
                <a:off x="9384608" y="3646196"/>
                <a:ext cx="466344" cy="801128"/>
              </a:xfrm>
              <a:custGeom>
                <a:avLst/>
                <a:gdLst>
                  <a:gd name="T0" fmla="*/ 172 w 184"/>
                  <a:gd name="T1" fmla="*/ 0 h 314"/>
                  <a:gd name="T2" fmla="*/ 12 w 184"/>
                  <a:gd name="T3" fmla="*/ 0 h 314"/>
                  <a:gd name="T4" fmla="*/ 0 w 184"/>
                  <a:gd name="T5" fmla="*/ 12 h 314"/>
                  <a:gd name="T6" fmla="*/ 0 w 184"/>
                  <a:gd name="T7" fmla="*/ 302 h 314"/>
                  <a:gd name="T8" fmla="*/ 12 w 184"/>
                  <a:gd name="T9" fmla="*/ 314 h 314"/>
                  <a:gd name="T10" fmla="*/ 172 w 184"/>
                  <a:gd name="T11" fmla="*/ 314 h 314"/>
                  <a:gd name="T12" fmla="*/ 184 w 184"/>
                  <a:gd name="T13" fmla="*/ 302 h 314"/>
                  <a:gd name="T14" fmla="*/ 184 w 184"/>
                  <a:gd name="T15" fmla="*/ 12 h 314"/>
                  <a:gd name="T16" fmla="*/ 172 w 184"/>
                  <a:gd name="T17" fmla="*/ 0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4" h="314">
                    <a:moveTo>
                      <a:pt x="172" y="0"/>
                    </a:moveTo>
                    <a:cubicBezTo>
                      <a:pt x="12" y="0"/>
                      <a:pt x="12" y="0"/>
                      <a:pt x="12" y="0"/>
                    </a:cubicBezTo>
                    <a:cubicBezTo>
                      <a:pt x="6" y="0"/>
                      <a:pt x="0" y="5"/>
                      <a:pt x="0" y="12"/>
                    </a:cubicBezTo>
                    <a:cubicBezTo>
                      <a:pt x="0" y="302"/>
                      <a:pt x="0" y="302"/>
                      <a:pt x="0" y="302"/>
                    </a:cubicBezTo>
                    <a:cubicBezTo>
                      <a:pt x="0" y="308"/>
                      <a:pt x="6" y="314"/>
                      <a:pt x="12" y="314"/>
                    </a:cubicBezTo>
                    <a:cubicBezTo>
                      <a:pt x="172" y="314"/>
                      <a:pt x="172" y="314"/>
                      <a:pt x="172" y="314"/>
                    </a:cubicBezTo>
                    <a:cubicBezTo>
                      <a:pt x="178" y="314"/>
                      <a:pt x="184" y="308"/>
                      <a:pt x="184" y="302"/>
                    </a:cubicBezTo>
                    <a:cubicBezTo>
                      <a:pt x="184" y="12"/>
                      <a:pt x="184" y="12"/>
                      <a:pt x="184" y="12"/>
                    </a:cubicBezTo>
                    <a:cubicBezTo>
                      <a:pt x="184" y="5"/>
                      <a:pt x="178" y="0"/>
                      <a:pt x="172" y="0"/>
                    </a:cubicBezTo>
                  </a:path>
                </a:pathLst>
              </a:custGeom>
              <a:solidFill>
                <a:schemeClr val="bg1"/>
              </a:solidFill>
              <a:ln>
                <a:noFill/>
              </a:ln>
              <a:extLst/>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sp>
            <p:nvSpPr>
              <p:cNvPr id="117" name="Rectangle 11"/>
              <p:cNvSpPr>
                <a:spLocks noChangeArrowheads="1"/>
              </p:cNvSpPr>
              <p:nvPr/>
            </p:nvSpPr>
            <p:spPr bwMode="auto">
              <a:xfrm>
                <a:off x="9430600" y="3692189"/>
                <a:ext cx="374359" cy="629993"/>
              </a:xfrm>
              <a:prstGeom prst="rect">
                <a:avLst/>
              </a:prstGeom>
              <a:solidFill>
                <a:srgbClr val="DC3C00"/>
              </a:solidFill>
              <a:ln>
                <a:noFill/>
              </a:ln>
              <a:extLst/>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grpSp>
            <p:nvGrpSpPr>
              <p:cNvPr id="118" name="Group 117"/>
              <p:cNvGrpSpPr/>
              <p:nvPr/>
            </p:nvGrpSpPr>
            <p:grpSpPr>
              <a:xfrm>
                <a:off x="9484650" y="3817383"/>
                <a:ext cx="268769" cy="458657"/>
                <a:chOff x="10365212" y="5859572"/>
                <a:chExt cx="483110" cy="660040"/>
              </a:xfrm>
              <a:solidFill>
                <a:schemeClr val="bg1"/>
              </a:solidFill>
            </p:grpSpPr>
            <p:sp>
              <p:nvSpPr>
                <p:cNvPr id="119" name="Rectangle 9"/>
                <p:cNvSpPr>
                  <a:spLocks noChangeArrowheads="1"/>
                </p:cNvSpPr>
                <p:nvPr/>
              </p:nvSpPr>
              <p:spPr bwMode="auto">
                <a:xfrm>
                  <a:off x="10631433" y="6241326"/>
                  <a:ext cx="83515" cy="27828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sp>
              <p:nvSpPr>
                <p:cNvPr id="120" name="Freeform 11"/>
                <p:cNvSpPr>
                  <a:spLocks/>
                </p:cNvSpPr>
                <p:nvPr/>
              </p:nvSpPr>
              <p:spPr bwMode="auto">
                <a:xfrm>
                  <a:off x="10365212" y="6063340"/>
                  <a:ext cx="84051" cy="456272"/>
                </a:xfrm>
                <a:custGeom>
                  <a:avLst/>
                  <a:gdLst>
                    <a:gd name="T0" fmla="*/ 0 w 314"/>
                    <a:gd name="T1" fmla="*/ 0 h 1292"/>
                    <a:gd name="T2" fmla="*/ 0 w 314"/>
                    <a:gd name="T3" fmla="*/ 641 h 1292"/>
                    <a:gd name="T4" fmla="*/ 0 w 314"/>
                    <a:gd name="T5" fmla="*/ 1292 h 1292"/>
                    <a:gd name="T6" fmla="*/ 314 w 314"/>
                    <a:gd name="T7" fmla="*/ 1292 h 1292"/>
                    <a:gd name="T8" fmla="*/ 314 w 314"/>
                    <a:gd name="T9" fmla="*/ 537 h 1292"/>
                    <a:gd name="T10" fmla="*/ 314 w 314"/>
                    <a:gd name="T11" fmla="*/ 0 h 1292"/>
                    <a:gd name="T12" fmla="*/ 0 w 314"/>
                    <a:gd name="T13" fmla="*/ 0 h 1292"/>
                  </a:gdLst>
                  <a:ahLst/>
                  <a:cxnLst>
                    <a:cxn ang="0">
                      <a:pos x="T0" y="T1"/>
                    </a:cxn>
                    <a:cxn ang="0">
                      <a:pos x="T2" y="T3"/>
                    </a:cxn>
                    <a:cxn ang="0">
                      <a:pos x="T4" y="T5"/>
                    </a:cxn>
                    <a:cxn ang="0">
                      <a:pos x="T6" y="T7"/>
                    </a:cxn>
                    <a:cxn ang="0">
                      <a:pos x="T8" y="T9"/>
                    </a:cxn>
                    <a:cxn ang="0">
                      <a:pos x="T10" y="T11"/>
                    </a:cxn>
                    <a:cxn ang="0">
                      <a:pos x="T12" y="T13"/>
                    </a:cxn>
                  </a:cxnLst>
                  <a:rect l="0" t="0" r="r" b="b"/>
                  <a:pathLst>
                    <a:path w="314" h="1292">
                      <a:moveTo>
                        <a:pt x="0" y="0"/>
                      </a:moveTo>
                      <a:lnTo>
                        <a:pt x="0" y="641"/>
                      </a:lnTo>
                      <a:lnTo>
                        <a:pt x="0" y="1292"/>
                      </a:lnTo>
                      <a:lnTo>
                        <a:pt x="314" y="1292"/>
                      </a:lnTo>
                      <a:lnTo>
                        <a:pt x="314" y="537"/>
                      </a:lnTo>
                      <a:lnTo>
                        <a:pt x="314" y="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sp>
              <p:nvSpPr>
                <p:cNvPr id="121" name="Freeform 12"/>
                <p:cNvSpPr>
                  <a:spLocks/>
                </p:cNvSpPr>
                <p:nvPr/>
              </p:nvSpPr>
              <p:spPr bwMode="auto">
                <a:xfrm>
                  <a:off x="10497994" y="5859572"/>
                  <a:ext cx="84051" cy="660040"/>
                </a:xfrm>
                <a:custGeom>
                  <a:avLst/>
                  <a:gdLst>
                    <a:gd name="T0" fmla="*/ 0 w 314"/>
                    <a:gd name="T1" fmla="*/ 0 h 1869"/>
                    <a:gd name="T2" fmla="*/ 0 w 314"/>
                    <a:gd name="T3" fmla="*/ 1093 h 1869"/>
                    <a:gd name="T4" fmla="*/ 0 w 314"/>
                    <a:gd name="T5" fmla="*/ 1869 h 1869"/>
                    <a:gd name="T6" fmla="*/ 314 w 314"/>
                    <a:gd name="T7" fmla="*/ 1869 h 1869"/>
                    <a:gd name="T8" fmla="*/ 314 w 314"/>
                    <a:gd name="T9" fmla="*/ 991 h 1869"/>
                    <a:gd name="T10" fmla="*/ 314 w 314"/>
                    <a:gd name="T11" fmla="*/ 0 h 1869"/>
                    <a:gd name="T12" fmla="*/ 0 w 314"/>
                    <a:gd name="T13" fmla="*/ 0 h 1869"/>
                  </a:gdLst>
                  <a:ahLst/>
                  <a:cxnLst>
                    <a:cxn ang="0">
                      <a:pos x="T0" y="T1"/>
                    </a:cxn>
                    <a:cxn ang="0">
                      <a:pos x="T2" y="T3"/>
                    </a:cxn>
                    <a:cxn ang="0">
                      <a:pos x="T4" y="T5"/>
                    </a:cxn>
                    <a:cxn ang="0">
                      <a:pos x="T6" y="T7"/>
                    </a:cxn>
                    <a:cxn ang="0">
                      <a:pos x="T8" y="T9"/>
                    </a:cxn>
                    <a:cxn ang="0">
                      <a:pos x="T10" y="T11"/>
                    </a:cxn>
                    <a:cxn ang="0">
                      <a:pos x="T12" y="T13"/>
                    </a:cxn>
                  </a:cxnLst>
                  <a:rect l="0" t="0" r="r" b="b"/>
                  <a:pathLst>
                    <a:path w="314" h="1869">
                      <a:moveTo>
                        <a:pt x="0" y="0"/>
                      </a:moveTo>
                      <a:lnTo>
                        <a:pt x="0" y="1093"/>
                      </a:lnTo>
                      <a:lnTo>
                        <a:pt x="0" y="1869"/>
                      </a:lnTo>
                      <a:lnTo>
                        <a:pt x="314" y="1869"/>
                      </a:lnTo>
                      <a:lnTo>
                        <a:pt x="314" y="991"/>
                      </a:lnTo>
                      <a:lnTo>
                        <a:pt x="314" y="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sp>
              <p:nvSpPr>
                <p:cNvPr id="122" name="Freeform 13"/>
                <p:cNvSpPr>
                  <a:spLocks/>
                </p:cNvSpPr>
                <p:nvPr/>
              </p:nvSpPr>
              <p:spPr bwMode="auto">
                <a:xfrm>
                  <a:off x="10764271" y="6070049"/>
                  <a:ext cx="84051" cy="449561"/>
                </a:xfrm>
                <a:custGeom>
                  <a:avLst/>
                  <a:gdLst>
                    <a:gd name="T0" fmla="*/ 0 w 314"/>
                    <a:gd name="T1" fmla="*/ 0 h 1273"/>
                    <a:gd name="T2" fmla="*/ 0 w 314"/>
                    <a:gd name="T3" fmla="*/ 251 h 1273"/>
                    <a:gd name="T4" fmla="*/ 0 w 314"/>
                    <a:gd name="T5" fmla="*/ 1273 h 1273"/>
                    <a:gd name="T6" fmla="*/ 314 w 314"/>
                    <a:gd name="T7" fmla="*/ 1273 h 1273"/>
                    <a:gd name="T8" fmla="*/ 314 w 314"/>
                    <a:gd name="T9" fmla="*/ 149 h 1273"/>
                    <a:gd name="T10" fmla="*/ 314 w 314"/>
                    <a:gd name="T11" fmla="*/ 0 h 1273"/>
                    <a:gd name="T12" fmla="*/ 0 w 314"/>
                    <a:gd name="T13" fmla="*/ 0 h 1273"/>
                  </a:gdLst>
                  <a:ahLst/>
                  <a:cxnLst>
                    <a:cxn ang="0">
                      <a:pos x="T0" y="T1"/>
                    </a:cxn>
                    <a:cxn ang="0">
                      <a:pos x="T2" y="T3"/>
                    </a:cxn>
                    <a:cxn ang="0">
                      <a:pos x="T4" y="T5"/>
                    </a:cxn>
                    <a:cxn ang="0">
                      <a:pos x="T6" y="T7"/>
                    </a:cxn>
                    <a:cxn ang="0">
                      <a:pos x="T8" y="T9"/>
                    </a:cxn>
                    <a:cxn ang="0">
                      <a:pos x="T10" y="T11"/>
                    </a:cxn>
                    <a:cxn ang="0">
                      <a:pos x="T12" y="T13"/>
                    </a:cxn>
                  </a:cxnLst>
                  <a:rect l="0" t="0" r="r" b="b"/>
                  <a:pathLst>
                    <a:path w="314" h="1273">
                      <a:moveTo>
                        <a:pt x="0" y="0"/>
                      </a:moveTo>
                      <a:lnTo>
                        <a:pt x="0" y="251"/>
                      </a:lnTo>
                      <a:lnTo>
                        <a:pt x="0" y="1273"/>
                      </a:lnTo>
                      <a:lnTo>
                        <a:pt x="314" y="1273"/>
                      </a:lnTo>
                      <a:lnTo>
                        <a:pt x="314" y="149"/>
                      </a:lnTo>
                      <a:lnTo>
                        <a:pt x="314" y="0"/>
                      </a:lnTo>
                      <a:lnTo>
                        <a:pt x="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grpSp>
        </p:grpSp>
        <p:sp>
          <p:nvSpPr>
            <p:cNvPr id="111" name="Rectangle 12"/>
            <p:cNvSpPr>
              <a:spLocks noChangeArrowheads="1"/>
            </p:cNvSpPr>
            <p:nvPr/>
          </p:nvSpPr>
          <p:spPr bwMode="auto">
            <a:xfrm>
              <a:off x="9430600" y="3692189"/>
              <a:ext cx="374359" cy="62999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sp>
          <p:nvSpPr>
            <p:cNvPr id="112" name="Freeform 13"/>
            <p:cNvSpPr>
              <a:spLocks/>
            </p:cNvSpPr>
            <p:nvPr/>
          </p:nvSpPr>
          <p:spPr bwMode="auto">
            <a:xfrm>
              <a:off x="9547187" y="4360686"/>
              <a:ext cx="141187" cy="18183"/>
            </a:xfrm>
            <a:custGeom>
              <a:avLst/>
              <a:gdLst>
                <a:gd name="T0" fmla="*/ 56 w 56"/>
                <a:gd name="T1" fmla="*/ 3 h 7"/>
                <a:gd name="T2" fmla="*/ 52 w 56"/>
                <a:gd name="T3" fmla="*/ 7 h 7"/>
                <a:gd name="T4" fmla="*/ 4 w 56"/>
                <a:gd name="T5" fmla="*/ 7 h 7"/>
                <a:gd name="T6" fmla="*/ 0 w 56"/>
                <a:gd name="T7" fmla="*/ 3 h 7"/>
                <a:gd name="T8" fmla="*/ 4 w 56"/>
                <a:gd name="T9" fmla="*/ 0 h 7"/>
                <a:gd name="T10" fmla="*/ 52 w 56"/>
                <a:gd name="T11" fmla="*/ 0 h 7"/>
                <a:gd name="T12" fmla="*/ 56 w 56"/>
                <a:gd name="T13" fmla="*/ 3 h 7"/>
              </a:gdLst>
              <a:ahLst/>
              <a:cxnLst>
                <a:cxn ang="0">
                  <a:pos x="T0" y="T1"/>
                </a:cxn>
                <a:cxn ang="0">
                  <a:pos x="T2" y="T3"/>
                </a:cxn>
                <a:cxn ang="0">
                  <a:pos x="T4" y="T5"/>
                </a:cxn>
                <a:cxn ang="0">
                  <a:pos x="T6" y="T7"/>
                </a:cxn>
                <a:cxn ang="0">
                  <a:pos x="T8" y="T9"/>
                </a:cxn>
                <a:cxn ang="0">
                  <a:pos x="T10" y="T11"/>
                </a:cxn>
                <a:cxn ang="0">
                  <a:pos x="T12" y="T13"/>
                </a:cxn>
              </a:cxnLst>
              <a:rect l="0" t="0" r="r" b="b"/>
              <a:pathLst>
                <a:path w="56" h="7">
                  <a:moveTo>
                    <a:pt x="56" y="3"/>
                  </a:moveTo>
                  <a:cubicBezTo>
                    <a:pt x="56" y="5"/>
                    <a:pt x="54" y="7"/>
                    <a:pt x="52" y="7"/>
                  </a:cubicBezTo>
                  <a:cubicBezTo>
                    <a:pt x="4" y="7"/>
                    <a:pt x="4" y="7"/>
                    <a:pt x="4" y="7"/>
                  </a:cubicBezTo>
                  <a:cubicBezTo>
                    <a:pt x="2" y="7"/>
                    <a:pt x="0" y="5"/>
                    <a:pt x="0" y="3"/>
                  </a:cubicBezTo>
                  <a:cubicBezTo>
                    <a:pt x="0" y="1"/>
                    <a:pt x="2" y="0"/>
                    <a:pt x="4" y="0"/>
                  </a:cubicBezTo>
                  <a:cubicBezTo>
                    <a:pt x="52" y="0"/>
                    <a:pt x="52" y="0"/>
                    <a:pt x="52" y="0"/>
                  </a:cubicBezTo>
                  <a:cubicBezTo>
                    <a:pt x="54" y="0"/>
                    <a:pt x="56" y="1"/>
                    <a:pt x="56" y="3"/>
                  </a:cubicBezTo>
                  <a:close/>
                </a:path>
              </a:pathLst>
            </a:custGeom>
            <a:solidFill>
              <a:schemeClr val="accent4"/>
            </a:solidFill>
            <a:ln>
              <a:noFill/>
            </a:ln>
            <a:extLst/>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sp>
          <p:nvSpPr>
            <p:cNvPr id="113" name="Rectangle 14"/>
            <p:cNvSpPr>
              <a:spLocks noChangeArrowheads="1"/>
            </p:cNvSpPr>
            <p:nvPr/>
          </p:nvSpPr>
          <p:spPr bwMode="auto">
            <a:xfrm>
              <a:off x="9430600" y="4322181"/>
              <a:ext cx="124073" cy="1070"/>
            </a:xfrm>
            <a:prstGeom prst="rect">
              <a:avLst/>
            </a:prstGeom>
            <a:solidFill>
              <a:srgbClr val="5C4768"/>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sp>
          <p:nvSpPr>
            <p:cNvPr id="114" name="Freeform 15"/>
            <p:cNvSpPr>
              <a:spLocks/>
            </p:cNvSpPr>
            <p:nvPr/>
          </p:nvSpPr>
          <p:spPr bwMode="auto">
            <a:xfrm>
              <a:off x="9430600" y="4322181"/>
              <a:ext cx="124073" cy="0"/>
            </a:xfrm>
            <a:custGeom>
              <a:avLst/>
              <a:gdLst>
                <a:gd name="T0" fmla="*/ 116 w 116"/>
                <a:gd name="T1" fmla="*/ 0 w 116"/>
                <a:gd name="T2" fmla="*/ 0 w 116"/>
                <a:gd name="T3" fmla="*/ 116 w 116"/>
              </a:gdLst>
              <a:ahLst/>
              <a:cxnLst>
                <a:cxn ang="0">
                  <a:pos x="T0" y="0"/>
                </a:cxn>
                <a:cxn ang="0">
                  <a:pos x="T1" y="0"/>
                </a:cxn>
                <a:cxn ang="0">
                  <a:pos x="T2" y="0"/>
                </a:cxn>
                <a:cxn ang="0">
                  <a:pos x="T3" y="0"/>
                </a:cxn>
              </a:cxnLst>
              <a:rect l="0" t="0" r="r" b="b"/>
              <a:pathLst>
                <a:path w="116">
                  <a:moveTo>
                    <a:pt x="116" y="0"/>
                  </a:moveTo>
                  <a:lnTo>
                    <a:pt x="0" y="0"/>
                  </a:lnTo>
                  <a:lnTo>
                    <a:pt x="0" y="0"/>
                  </a:lnTo>
                  <a:lnTo>
                    <a:pt x="116"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sp>
          <p:nvSpPr>
            <p:cNvPr id="115" name="Freeform 17"/>
            <p:cNvSpPr>
              <a:spLocks/>
            </p:cNvSpPr>
            <p:nvPr/>
          </p:nvSpPr>
          <p:spPr bwMode="auto">
            <a:xfrm>
              <a:off x="9430600" y="3692189"/>
              <a:ext cx="220337" cy="629993"/>
            </a:xfrm>
            <a:custGeom>
              <a:avLst/>
              <a:gdLst>
                <a:gd name="T0" fmla="*/ 206 w 206"/>
                <a:gd name="T1" fmla="*/ 0 h 589"/>
                <a:gd name="T2" fmla="*/ 0 w 206"/>
                <a:gd name="T3" fmla="*/ 0 h 589"/>
                <a:gd name="T4" fmla="*/ 0 w 206"/>
                <a:gd name="T5" fmla="*/ 589 h 589"/>
                <a:gd name="T6" fmla="*/ 116 w 206"/>
                <a:gd name="T7" fmla="*/ 589 h 589"/>
                <a:gd name="T8" fmla="*/ 206 w 206"/>
                <a:gd name="T9" fmla="*/ 0 h 589"/>
              </a:gdLst>
              <a:ahLst/>
              <a:cxnLst>
                <a:cxn ang="0">
                  <a:pos x="T0" y="T1"/>
                </a:cxn>
                <a:cxn ang="0">
                  <a:pos x="T2" y="T3"/>
                </a:cxn>
                <a:cxn ang="0">
                  <a:pos x="T4" y="T5"/>
                </a:cxn>
                <a:cxn ang="0">
                  <a:pos x="T6" y="T7"/>
                </a:cxn>
                <a:cxn ang="0">
                  <a:pos x="T8" y="T9"/>
                </a:cxn>
              </a:cxnLst>
              <a:rect l="0" t="0" r="r" b="b"/>
              <a:pathLst>
                <a:path w="206" h="589">
                  <a:moveTo>
                    <a:pt x="206" y="0"/>
                  </a:moveTo>
                  <a:lnTo>
                    <a:pt x="0" y="0"/>
                  </a:lnTo>
                  <a:lnTo>
                    <a:pt x="0" y="589"/>
                  </a:lnTo>
                  <a:lnTo>
                    <a:pt x="116" y="589"/>
                  </a:lnTo>
                  <a:lnTo>
                    <a:pt x="206" y="0"/>
                  </a:lnTo>
                </a:path>
              </a:pathLst>
            </a:cu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grpSp>
      <p:grpSp>
        <p:nvGrpSpPr>
          <p:cNvPr id="123" name="Group 122"/>
          <p:cNvGrpSpPr/>
          <p:nvPr/>
        </p:nvGrpSpPr>
        <p:grpSpPr>
          <a:xfrm>
            <a:off x="9918501" y="3230619"/>
            <a:ext cx="1709200" cy="873342"/>
            <a:chOff x="9708797" y="4105152"/>
            <a:chExt cx="1709928" cy="873714"/>
          </a:xfrm>
        </p:grpSpPr>
        <p:grpSp>
          <p:nvGrpSpPr>
            <p:cNvPr id="124" name="Group 123"/>
            <p:cNvGrpSpPr/>
            <p:nvPr/>
          </p:nvGrpSpPr>
          <p:grpSpPr>
            <a:xfrm>
              <a:off x="9708797" y="4105152"/>
              <a:ext cx="1709928" cy="873714"/>
              <a:chOff x="13377563" y="2176438"/>
              <a:chExt cx="1709928" cy="873714"/>
            </a:xfrm>
          </p:grpSpPr>
          <p:sp>
            <p:nvSpPr>
              <p:cNvPr id="137" name="Freeform 5"/>
              <p:cNvSpPr>
                <a:spLocks/>
              </p:cNvSpPr>
              <p:nvPr/>
            </p:nvSpPr>
            <p:spPr bwMode="auto">
              <a:xfrm>
                <a:off x="13377563" y="2981404"/>
                <a:ext cx="1709928" cy="68748"/>
              </a:xfrm>
              <a:custGeom>
                <a:avLst/>
                <a:gdLst>
                  <a:gd name="T0" fmla="*/ 0 w 578"/>
                  <a:gd name="T1" fmla="*/ 6 h 23"/>
                  <a:gd name="T2" fmla="*/ 0 w 578"/>
                  <a:gd name="T3" fmla="*/ 11 h 23"/>
                  <a:gd name="T4" fmla="*/ 0 w 578"/>
                  <a:gd name="T5" fmla="*/ 12 h 23"/>
                  <a:gd name="T6" fmla="*/ 0 w 578"/>
                  <a:gd name="T7" fmla="*/ 12 h 23"/>
                  <a:gd name="T8" fmla="*/ 0 w 578"/>
                  <a:gd name="T9" fmla="*/ 13 h 23"/>
                  <a:gd name="T10" fmla="*/ 0 w 578"/>
                  <a:gd name="T11" fmla="*/ 14 h 23"/>
                  <a:gd name="T12" fmla="*/ 11 w 578"/>
                  <a:gd name="T13" fmla="*/ 23 h 23"/>
                  <a:gd name="T14" fmla="*/ 566 w 578"/>
                  <a:gd name="T15" fmla="*/ 23 h 23"/>
                  <a:gd name="T16" fmla="*/ 578 w 578"/>
                  <a:gd name="T17" fmla="*/ 15 h 23"/>
                  <a:gd name="T18" fmla="*/ 578 w 578"/>
                  <a:gd name="T19" fmla="*/ 14 h 23"/>
                  <a:gd name="T20" fmla="*/ 578 w 578"/>
                  <a:gd name="T21" fmla="*/ 6 h 23"/>
                  <a:gd name="T22" fmla="*/ 0 w 578"/>
                  <a:gd name="T23"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78" h="23">
                    <a:moveTo>
                      <a:pt x="0" y="6"/>
                    </a:moveTo>
                    <a:cubicBezTo>
                      <a:pt x="0" y="18"/>
                      <a:pt x="0" y="11"/>
                      <a:pt x="0" y="11"/>
                    </a:cubicBezTo>
                    <a:cubicBezTo>
                      <a:pt x="0" y="12"/>
                      <a:pt x="0" y="12"/>
                      <a:pt x="0" y="12"/>
                    </a:cubicBezTo>
                    <a:cubicBezTo>
                      <a:pt x="0" y="12"/>
                      <a:pt x="0" y="12"/>
                      <a:pt x="0" y="12"/>
                    </a:cubicBezTo>
                    <a:cubicBezTo>
                      <a:pt x="0" y="13"/>
                      <a:pt x="0" y="13"/>
                      <a:pt x="0" y="13"/>
                    </a:cubicBezTo>
                    <a:cubicBezTo>
                      <a:pt x="0" y="14"/>
                      <a:pt x="0" y="14"/>
                      <a:pt x="0" y="14"/>
                    </a:cubicBezTo>
                    <a:cubicBezTo>
                      <a:pt x="0" y="19"/>
                      <a:pt x="6" y="23"/>
                      <a:pt x="11" y="23"/>
                    </a:cubicBezTo>
                    <a:cubicBezTo>
                      <a:pt x="566" y="23"/>
                      <a:pt x="566" y="23"/>
                      <a:pt x="566" y="23"/>
                    </a:cubicBezTo>
                    <a:cubicBezTo>
                      <a:pt x="572" y="23"/>
                      <a:pt x="576" y="20"/>
                      <a:pt x="578" y="15"/>
                    </a:cubicBezTo>
                    <a:cubicBezTo>
                      <a:pt x="578" y="14"/>
                      <a:pt x="578" y="14"/>
                      <a:pt x="578" y="14"/>
                    </a:cubicBezTo>
                    <a:cubicBezTo>
                      <a:pt x="578" y="0"/>
                      <a:pt x="578" y="6"/>
                      <a:pt x="578" y="6"/>
                    </a:cubicBezTo>
                    <a:lnTo>
                      <a:pt x="0" y="6"/>
                    </a:lnTo>
                    <a:close/>
                  </a:path>
                </a:pathLst>
              </a:custGeom>
              <a:solidFill>
                <a:schemeClr val="bg1"/>
              </a:solidFill>
              <a:ln>
                <a:noFill/>
              </a:ln>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sp>
            <p:nvSpPr>
              <p:cNvPr id="138" name="Freeform 6"/>
              <p:cNvSpPr>
                <a:spLocks/>
              </p:cNvSpPr>
              <p:nvPr/>
            </p:nvSpPr>
            <p:spPr bwMode="auto">
              <a:xfrm>
                <a:off x="13593804" y="2176438"/>
                <a:ext cx="1277446" cy="828716"/>
              </a:xfrm>
              <a:custGeom>
                <a:avLst/>
                <a:gdLst>
                  <a:gd name="T0" fmla="*/ 15 w 432"/>
                  <a:gd name="T1" fmla="*/ 278 h 278"/>
                  <a:gd name="T2" fmla="*/ 418 w 432"/>
                  <a:gd name="T3" fmla="*/ 278 h 278"/>
                  <a:gd name="T4" fmla="*/ 432 w 432"/>
                  <a:gd name="T5" fmla="*/ 263 h 278"/>
                  <a:gd name="T6" fmla="*/ 432 w 432"/>
                  <a:gd name="T7" fmla="*/ 15 h 278"/>
                  <a:gd name="T8" fmla="*/ 418 w 432"/>
                  <a:gd name="T9" fmla="*/ 0 h 278"/>
                  <a:gd name="T10" fmla="*/ 15 w 432"/>
                  <a:gd name="T11" fmla="*/ 0 h 278"/>
                  <a:gd name="T12" fmla="*/ 0 w 432"/>
                  <a:gd name="T13" fmla="*/ 15 h 278"/>
                  <a:gd name="T14" fmla="*/ 0 w 432"/>
                  <a:gd name="T15" fmla="*/ 263 h 278"/>
                  <a:gd name="T16" fmla="*/ 15 w 432"/>
                  <a:gd name="T17"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2" h="278">
                    <a:moveTo>
                      <a:pt x="15" y="278"/>
                    </a:moveTo>
                    <a:cubicBezTo>
                      <a:pt x="418" y="278"/>
                      <a:pt x="418" y="278"/>
                      <a:pt x="418" y="278"/>
                    </a:cubicBezTo>
                    <a:cubicBezTo>
                      <a:pt x="427" y="278"/>
                      <a:pt x="432" y="272"/>
                      <a:pt x="432" y="263"/>
                    </a:cubicBezTo>
                    <a:cubicBezTo>
                      <a:pt x="432" y="15"/>
                      <a:pt x="432" y="15"/>
                      <a:pt x="432" y="15"/>
                    </a:cubicBezTo>
                    <a:cubicBezTo>
                      <a:pt x="432" y="6"/>
                      <a:pt x="427" y="0"/>
                      <a:pt x="418" y="0"/>
                    </a:cubicBezTo>
                    <a:cubicBezTo>
                      <a:pt x="15" y="0"/>
                      <a:pt x="15" y="0"/>
                      <a:pt x="15" y="0"/>
                    </a:cubicBezTo>
                    <a:cubicBezTo>
                      <a:pt x="8" y="0"/>
                      <a:pt x="0" y="6"/>
                      <a:pt x="0" y="15"/>
                    </a:cubicBezTo>
                    <a:cubicBezTo>
                      <a:pt x="0" y="263"/>
                      <a:pt x="0" y="263"/>
                      <a:pt x="0" y="263"/>
                    </a:cubicBezTo>
                    <a:cubicBezTo>
                      <a:pt x="0" y="272"/>
                      <a:pt x="8" y="278"/>
                      <a:pt x="15" y="278"/>
                    </a:cubicBezTo>
                  </a:path>
                </a:pathLst>
              </a:custGeom>
              <a:solidFill>
                <a:schemeClr val="bg1"/>
              </a:solidFill>
              <a:ln>
                <a:noFill/>
              </a:ln>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sp>
            <p:nvSpPr>
              <p:cNvPr id="139" name="Freeform 7"/>
              <p:cNvSpPr>
                <a:spLocks/>
              </p:cNvSpPr>
              <p:nvPr/>
            </p:nvSpPr>
            <p:spPr bwMode="auto">
              <a:xfrm>
                <a:off x="13650052" y="2223936"/>
                <a:ext cx="1167451" cy="727470"/>
              </a:xfrm>
              <a:custGeom>
                <a:avLst/>
                <a:gdLst>
                  <a:gd name="T0" fmla="*/ 0 w 395"/>
                  <a:gd name="T1" fmla="*/ 0 h 244"/>
                  <a:gd name="T2" fmla="*/ 395 w 395"/>
                  <a:gd name="T3" fmla="*/ 0 h 244"/>
                  <a:gd name="T4" fmla="*/ 395 w 395"/>
                  <a:gd name="T5" fmla="*/ 244 h 244"/>
                  <a:gd name="T6" fmla="*/ 0 w 395"/>
                  <a:gd name="T7" fmla="*/ 244 h 244"/>
                  <a:gd name="T8" fmla="*/ 0 w 395"/>
                  <a:gd name="T9" fmla="*/ 0 h 244"/>
                </a:gdLst>
                <a:ahLst/>
                <a:cxnLst>
                  <a:cxn ang="0">
                    <a:pos x="T0" y="T1"/>
                  </a:cxn>
                  <a:cxn ang="0">
                    <a:pos x="T2" y="T3"/>
                  </a:cxn>
                  <a:cxn ang="0">
                    <a:pos x="T4" y="T5"/>
                  </a:cxn>
                  <a:cxn ang="0">
                    <a:pos x="T6" y="T7"/>
                  </a:cxn>
                  <a:cxn ang="0">
                    <a:pos x="T8" y="T9"/>
                  </a:cxn>
                </a:cxnLst>
                <a:rect l="0" t="0" r="r" b="b"/>
                <a:pathLst>
                  <a:path w="395" h="244">
                    <a:moveTo>
                      <a:pt x="0" y="0"/>
                    </a:moveTo>
                    <a:cubicBezTo>
                      <a:pt x="395" y="0"/>
                      <a:pt x="395" y="0"/>
                      <a:pt x="395" y="0"/>
                    </a:cubicBezTo>
                    <a:cubicBezTo>
                      <a:pt x="395" y="244"/>
                      <a:pt x="395" y="244"/>
                      <a:pt x="395" y="244"/>
                    </a:cubicBezTo>
                    <a:cubicBezTo>
                      <a:pt x="0" y="244"/>
                      <a:pt x="0" y="244"/>
                      <a:pt x="0" y="244"/>
                    </a:cubicBezTo>
                    <a:cubicBezTo>
                      <a:pt x="0" y="0"/>
                      <a:pt x="0" y="0"/>
                      <a:pt x="0" y="0"/>
                    </a:cubicBezTo>
                  </a:path>
                </a:pathLst>
              </a:custGeom>
              <a:solidFill>
                <a:srgbClr val="DC3C00"/>
              </a:solidFill>
              <a:ln>
                <a:noFill/>
              </a:ln>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grpSp>
        <p:grpSp>
          <p:nvGrpSpPr>
            <p:cNvPr id="125" name="Group 1031"/>
            <p:cNvGrpSpPr>
              <a:grpSpLocks/>
            </p:cNvGrpSpPr>
            <p:nvPr/>
          </p:nvGrpSpPr>
          <p:grpSpPr bwMode="auto">
            <a:xfrm>
              <a:off x="10118108" y="4299632"/>
              <a:ext cx="923472" cy="460684"/>
              <a:chOff x="4841436" y="5510539"/>
              <a:chExt cx="1049696" cy="523224"/>
            </a:xfrm>
            <a:solidFill>
              <a:schemeClr val="bg1"/>
            </a:solidFill>
          </p:grpSpPr>
          <p:sp>
            <p:nvSpPr>
              <p:cNvPr id="126" name="Freeform 67"/>
              <p:cNvSpPr>
                <a:spLocks/>
              </p:cNvSpPr>
              <p:nvPr/>
            </p:nvSpPr>
            <p:spPr bwMode="auto">
              <a:xfrm>
                <a:off x="5030334" y="5852188"/>
                <a:ext cx="59777" cy="181575"/>
              </a:xfrm>
              <a:custGeom>
                <a:avLst/>
                <a:gdLst>
                  <a:gd name="T0" fmla="*/ 0 w 222"/>
                  <a:gd name="T1" fmla="*/ 0 h 674"/>
                  <a:gd name="T2" fmla="*/ 0 w 222"/>
                  <a:gd name="T3" fmla="*/ 135 h 674"/>
                  <a:gd name="T4" fmla="*/ 0 w 222"/>
                  <a:gd name="T5" fmla="*/ 674 h 674"/>
                  <a:gd name="T6" fmla="*/ 222 w 222"/>
                  <a:gd name="T7" fmla="*/ 674 h 674"/>
                  <a:gd name="T8" fmla="*/ 222 w 222"/>
                  <a:gd name="T9" fmla="*/ 29 h 674"/>
                  <a:gd name="T10" fmla="*/ 222 w 222"/>
                  <a:gd name="T11" fmla="*/ 0 h 674"/>
                  <a:gd name="T12" fmla="*/ 0 w 222"/>
                  <a:gd name="T13" fmla="*/ 0 h 674"/>
                </a:gdLst>
                <a:ahLst/>
                <a:cxnLst>
                  <a:cxn ang="0">
                    <a:pos x="T0" y="T1"/>
                  </a:cxn>
                  <a:cxn ang="0">
                    <a:pos x="T2" y="T3"/>
                  </a:cxn>
                  <a:cxn ang="0">
                    <a:pos x="T4" y="T5"/>
                  </a:cxn>
                  <a:cxn ang="0">
                    <a:pos x="T6" y="T7"/>
                  </a:cxn>
                  <a:cxn ang="0">
                    <a:pos x="T8" y="T9"/>
                  </a:cxn>
                  <a:cxn ang="0">
                    <a:pos x="T10" y="T11"/>
                  </a:cxn>
                  <a:cxn ang="0">
                    <a:pos x="T12" y="T13"/>
                  </a:cxn>
                </a:cxnLst>
                <a:rect l="0" t="0" r="r" b="b"/>
                <a:pathLst>
                  <a:path w="222" h="674">
                    <a:moveTo>
                      <a:pt x="0" y="0"/>
                    </a:moveTo>
                    <a:lnTo>
                      <a:pt x="0" y="135"/>
                    </a:lnTo>
                    <a:lnTo>
                      <a:pt x="0" y="674"/>
                    </a:lnTo>
                    <a:lnTo>
                      <a:pt x="222" y="674"/>
                    </a:lnTo>
                    <a:lnTo>
                      <a:pt x="222" y="29"/>
                    </a:lnTo>
                    <a:lnTo>
                      <a:pt x="222" y="0"/>
                    </a:lnTo>
                    <a:lnTo>
                      <a:pt x="0" y="0"/>
                    </a:lnTo>
                    <a:close/>
                  </a:path>
                </a:pathLst>
              </a:custGeom>
              <a:grpFill/>
              <a:ln>
                <a:noFill/>
              </a:ln>
            </p:spPr>
            <p:txBody>
              <a:bodyPr/>
              <a:lstStyle/>
              <a:p>
                <a:pPr defTabSz="932151">
                  <a:defRPr/>
                </a:pPr>
                <a:endParaRPr lang="en-US" sz="1836" dirty="0">
                  <a:solidFill>
                    <a:srgbClr val="00B0F0"/>
                  </a:solidFill>
                </a:endParaRPr>
              </a:p>
            </p:txBody>
          </p:sp>
          <p:sp>
            <p:nvSpPr>
              <p:cNvPr id="127" name="Freeform 68"/>
              <p:cNvSpPr>
                <a:spLocks/>
              </p:cNvSpPr>
              <p:nvPr/>
            </p:nvSpPr>
            <p:spPr bwMode="auto">
              <a:xfrm>
                <a:off x="5125978" y="5677779"/>
                <a:ext cx="59777" cy="355984"/>
              </a:xfrm>
              <a:custGeom>
                <a:avLst/>
                <a:gdLst>
                  <a:gd name="T0" fmla="*/ 0 w 223"/>
                  <a:gd name="T1" fmla="*/ 0 h 1319"/>
                  <a:gd name="T2" fmla="*/ 0 w 223"/>
                  <a:gd name="T3" fmla="*/ 652 h 1319"/>
                  <a:gd name="T4" fmla="*/ 0 w 223"/>
                  <a:gd name="T5" fmla="*/ 1319 h 1319"/>
                  <a:gd name="T6" fmla="*/ 223 w 223"/>
                  <a:gd name="T7" fmla="*/ 1319 h 1319"/>
                  <a:gd name="T8" fmla="*/ 223 w 223"/>
                  <a:gd name="T9" fmla="*/ 548 h 1319"/>
                  <a:gd name="T10" fmla="*/ 223 w 223"/>
                  <a:gd name="T11" fmla="*/ 0 h 1319"/>
                  <a:gd name="T12" fmla="*/ 0 w 223"/>
                  <a:gd name="T13" fmla="*/ 0 h 1319"/>
                </a:gdLst>
                <a:ahLst/>
                <a:cxnLst>
                  <a:cxn ang="0">
                    <a:pos x="T0" y="T1"/>
                  </a:cxn>
                  <a:cxn ang="0">
                    <a:pos x="T2" y="T3"/>
                  </a:cxn>
                  <a:cxn ang="0">
                    <a:pos x="T4" y="T5"/>
                  </a:cxn>
                  <a:cxn ang="0">
                    <a:pos x="T6" y="T7"/>
                  </a:cxn>
                  <a:cxn ang="0">
                    <a:pos x="T8" y="T9"/>
                  </a:cxn>
                  <a:cxn ang="0">
                    <a:pos x="T10" y="T11"/>
                  </a:cxn>
                  <a:cxn ang="0">
                    <a:pos x="T12" y="T13"/>
                  </a:cxn>
                </a:cxnLst>
                <a:rect l="0" t="0" r="r" b="b"/>
                <a:pathLst>
                  <a:path w="223" h="1319">
                    <a:moveTo>
                      <a:pt x="0" y="0"/>
                    </a:moveTo>
                    <a:lnTo>
                      <a:pt x="0" y="652"/>
                    </a:lnTo>
                    <a:lnTo>
                      <a:pt x="0" y="1319"/>
                    </a:lnTo>
                    <a:lnTo>
                      <a:pt x="223" y="1319"/>
                    </a:lnTo>
                    <a:lnTo>
                      <a:pt x="223" y="548"/>
                    </a:lnTo>
                    <a:lnTo>
                      <a:pt x="223" y="0"/>
                    </a:lnTo>
                    <a:lnTo>
                      <a:pt x="0" y="0"/>
                    </a:lnTo>
                    <a:close/>
                  </a:path>
                </a:pathLst>
              </a:custGeom>
              <a:grpFill/>
              <a:ln>
                <a:noFill/>
              </a:ln>
            </p:spPr>
            <p:txBody>
              <a:bodyPr/>
              <a:lstStyle/>
              <a:p>
                <a:pPr defTabSz="932151">
                  <a:defRPr/>
                </a:pPr>
                <a:endParaRPr lang="en-US" sz="1836" dirty="0">
                  <a:solidFill>
                    <a:srgbClr val="00B0F0"/>
                  </a:solidFill>
                </a:endParaRPr>
              </a:p>
            </p:txBody>
          </p:sp>
          <p:sp>
            <p:nvSpPr>
              <p:cNvPr id="128" name="Freeform 69"/>
              <p:cNvSpPr>
                <a:spLocks/>
              </p:cNvSpPr>
              <p:nvPr/>
            </p:nvSpPr>
            <p:spPr bwMode="auto">
              <a:xfrm>
                <a:off x="5219231" y="5517707"/>
                <a:ext cx="62169" cy="516056"/>
              </a:xfrm>
              <a:custGeom>
                <a:avLst/>
                <a:gdLst>
                  <a:gd name="T0" fmla="*/ 0 w 223"/>
                  <a:gd name="T1" fmla="*/ 0 h 1909"/>
                  <a:gd name="T2" fmla="*/ 0 w 223"/>
                  <a:gd name="T3" fmla="*/ 1117 h 1909"/>
                  <a:gd name="T4" fmla="*/ 0 w 223"/>
                  <a:gd name="T5" fmla="*/ 1909 h 1909"/>
                  <a:gd name="T6" fmla="*/ 223 w 223"/>
                  <a:gd name="T7" fmla="*/ 1909 h 1909"/>
                  <a:gd name="T8" fmla="*/ 223 w 223"/>
                  <a:gd name="T9" fmla="*/ 1012 h 1909"/>
                  <a:gd name="T10" fmla="*/ 223 w 223"/>
                  <a:gd name="T11" fmla="*/ 0 h 1909"/>
                  <a:gd name="T12" fmla="*/ 0 w 223"/>
                  <a:gd name="T13" fmla="*/ 0 h 1909"/>
                </a:gdLst>
                <a:ahLst/>
                <a:cxnLst>
                  <a:cxn ang="0">
                    <a:pos x="T0" y="T1"/>
                  </a:cxn>
                  <a:cxn ang="0">
                    <a:pos x="T2" y="T3"/>
                  </a:cxn>
                  <a:cxn ang="0">
                    <a:pos x="T4" y="T5"/>
                  </a:cxn>
                  <a:cxn ang="0">
                    <a:pos x="T6" y="T7"/>
                  </a:cxn>
                  <a:cxn ang="0">
                    <a:pos x="T8" y="T9"/>
                  </a:cxn>
                  <a:cxn ang="0">
                    <a:pos x="T10" y="T11"/>
                  </a:cxn>
                  <a:cxn ang="0">
                    <a:pos x="T12" y="T13"/>
                  </a:cxn>
                </a:cxnLst>
                <a:rect l="0" t="0" r="r" b="b"/>
                <a:pathLst>
                  <a:path w="223" h="1909">
                    <a:moveTo>
                      <a:pt x="0" y="0"/>
                    </a:moveTo>
                    <a:lnTo>
                      <a:pt x="0" y="1117"/>
                    </a:lnTo>
                    <a:lnTo>
                      <a:pt x="0" y="1909"/>
                    </a:lnTo>
                    <a:lnTo>
                      <a:pt x="223" y="1909"/>
                    </a:lnTo>
                    <a:lnTo>
                      <a:pt x="223" y="1012"/>
                    </a:lnTo>
                    <a:lnTo>
                      <a:pt x="223" y="0"/>
                    </a:lnTo>
                    <a:lnTo>
                      <a:pt x="0" y="0"/>
                    </a:lnTo>
                    <a:close/>
                  </a:path>
                </a:pathLst>
              </a:custGeom>
              <a:grpFill/>
              <a:ln>
                <a:noFill/>
              </a:ln>
            </p:spPr>
            <p:txBody>
              <a:bodyPr/>
              <a:lstStyle/>
              <a:p>
                <a:pPr defTabSz="932151">
                  <a:defRPr/>
                </a:pPr>
                <a:endParaRPr lang="en-US" sz="1836" dirty="0">
                  <a:solidFill>
                    <a:srgbClr val="00B0F0"/>
                  </a:solidFill>
                </a:endParaRPr>
              </a:p>
            </p:txBody>
          </p:sp>
          <p:sp>
            <p:nvSpPr>
              <p:cNvPr id="129" name="Freeform 70"/>
              <p:cNvSpPr>
                <a:spLocks/>
              </p:cNvSpPr>
              <p:nvPr/>
            </p:nvSpPr>
            <p:spPr bwMode="auto">
              <a:xfrm>
                <a:off x="4841436" y="5859354"/>
                <a:ext cx="59778" cy="174409"/>
              </a:xfrm>
              <a:custGeom>
                <a:avLst/>
                <a:gdLst>
                  <a:gd name="T0" fmla="*/ 0 w 222"/>
                  <a:gd name="T1" fmla="*/ 0 h 648"/>
                  <a:gd name="T2" fmla="*/ 0 w 222"/>
                  <a:gd name="T3" fmla="*/ 361 h 648"/>
                  <a:gd name="T4" fmla="*/ 0 w 222"/>
                  <a:gd name="T5" fmla="*/ 648 h 648"/>
                  <a:gd name="T6" fmla="*/ 222 w 222"/>
                  <a:gd name="T7" fmla="*/ 648 h 648"/>
                  <a:gd name="T8" fmla="*/ 222 w 222"/>
                  <a:gd name="T9" fmla="*/ 256 h 648"/>
                  <a:gd name="T10" fmla="*/ 222 w 222"/>
                  <a:gd name="T11" fmla="*/ 0 h 648"/>
                  <a:gd name="T12" fmla="*/ 0 w 222"/>
                  <a:gd name="T13" fmla="*/ 0 h 648"/>
                </a:gdLst>
                <a:ahLst/>
                <a:cxnLst>
                  <a:cxn ang="0">
                    <a:pos x="T0" y="T1"/>
                  </a:cxn>
                  <a:cxn ang="0">
                    <a:pos x="T2" y="T3"/>
                  </a:cxn>
                  <a:cxn ang="0">
                    <a:pos x="T4" y="T5"/>
                  </a:cxn>
                  <a:cxn ang="0">
                    <a:pos x="T6" y="T7"/>
                  </a:cxn>
                  <a:cxn ang="0">
                    <a:pos x="T8" y="T9"/>
                  </a:cxn>
                  <a:cxn ang="0">
                    <a:pos x="T10" y="T11"/>
                  </a:cxn>
                  <a:cxn ang="0">
                    <a:pos x="T12" y="T13"/>
                  </a:cxn>
                </a:cxnLst>
                <a:rect l="0" t="0" r="r" b="b"/>
                <a:pathLst>
                  <a:path w="222" h="648">
                    <a:moveTo>
                      <a:pt x="0" y="0"/>
                    </a:moveTo>
                    <a:lnTo>
                      <a:pt x="0" y="361"/>
                    </a:lnTo>
                    <a:lnTo>
                      <a:pt x="0" y="648"/>
                    </a:lnTo>
                    <a:lnTo>
                      <a:pt x="222" y="648"/>
                    </a:lnTo>
                    <a:lnTo>
                      <a:pt x="222" y="256"/>
                    </a:lnTo>
                    <a:lnTo>
                      <a:pt x="222" y="0"/>
                    </a:lnTo>
                    <a:lnTo>
                      <a:pt x="0" y="0"/>
                    </a:lnTo>
                    <a:close/>
                  </a:path>
                </a:pathLst>
              </a:custGeom>
              <a:grpFill/>
              <a:ln>
                <a:noFill/>
              </a:ln>
            </p:spPr>
            <p:txBody>
              <a:bodyPr/>
              <a:lstStyle/>
              <a:p>
                <a:pPr defTabSz="932151">
                  <a:defRPr/>
                </a:pPr>
                <a:endParaRPr lang="en-US" sz="1836" dirty="0">
                  <a:solidFill>
                    <a:srgbClr val="00B0F0"/>
                  </a:solidFill>
                </a:endParaRPr>
              </a:p>
            </p:txBody>
          </p:sp>
          <p:sp>
            <p:nvSpPr>
              <p:cNvPr id="130" name="Freeform 71"/>
              <p:cNvSpPr>
                <a:spLocks/>
              </p:cNvSpPr>
              <p:nvPr/>
            </p:nvSpPr>
            <p:spPr bwMode="auto">
              <a:xfrm>
                <a:off x="4937080" y="5653888"/>
                <a:ext cx="59778" cy="379875"/>
              </a:xfrm>
              <a:custGeom>
                <a:avLst/>
                <a:gdLst>
                  <a:gd name="T0" fmla="*/ 0 w 222"/>
                  <a:gd name="T1" fmla="*/ 0 h 1402"/>
                  <a:gd name="T2" fmla="*/ 0 w 222"/>
                  <a:gd name="T3" fmla="*/ 1062 h 1402"/>
                  <a:gd name="T4" fmla="*/ 0 w 222"/>
                  <a:gd name="T5" fmla="*/ 1402 h 1402"/>
                  <a:gd name="T6" fmla="*/ 222 w 222"/>
                  <a:gd name="T7" fmla="*/ 1402 h 1402"/>
                  <a:gd name="T8" fmla="*/ 222 w 222"/>
                  <a:gd name="T9" fmla="*/ 977 h 1402"/>
                  <a:gd name="T10" fmla="*/ 222 w 222"/>
                  <a:gd name="T11" fmla="*/ 0 h 1402"/>
                  <a:gd name="T12" fmla="*/ 0 w 222"/>
                  <a:gd name="T13" fmla="*/ 0 h 1402"/>
                </a:gdLst>
                <a:ahLst/>
                <a:cxnLst>
                  <a:cxn ang="0">
                    <a:pos x="T0" y="T1"/>
                  </a:cxn>
                  <a:cxn ang="0">
                    <a:pos x="T2" y="T3"/>
                  </a:cxn>
                  <a:cxn ang="0">
                    <a:pos x="T4" y="T5"/>
                  </a:cxn>
                  <a:cxn ang="0">
                    <a:pos x="T6" y="T7"/>
                  </a:cxn>
                  <a:cxn ang="0">
                    <a:pos x="T8" y="T9"/>
                  </a:cxn>
                  <a:cxn ang="0">
                    <a:pos x="T10" y="T11"/>
                  </a:cxn>
                  <a:cxn ang="0">
                    <a:pos x="T12" y="T13"/>
                  </a:cxn>
                </a:cxnLst>
                <a:rect l="0" t="0" r="r" b="b"/>
                <a:pathLst>
                  <a:path w="222" h="1402">
                    <a:moveTo>
                      <a:pt x="0" y="0"/>
                    </a:moveTo>
                    <a:lnTo>
                      <a:pt x="0" y="1062"/>
                    </a:lnTo>
                    <a:lnTo>
                      <a:pt x="0" y="1402"/>
                    </a:lnTo>
                    <a:lnTo>
                      <a:pt x="222" y="1402"/>
                    </a:lnTo>
                    <a:lnTo>
                      <a:pt x="222" y="977"/>
                    </a:lnTo>
                    <a:lnTo>
                      <a:pt x="222" y="0"/>
                    </a:lnTo>
                    <a:lnTo>
                      <a:pt x="0" y="0"/>
                    </a:lnTo>
                    <a:close/>
                  </a:path>
                </a:pathLst>
              </a:custGeom>
              <a:grpFill/>
              <a:ln>
                <a:noFill/>
              </a:ln>
            </p:spPr>
            <p:txBody>
              <a:bodyPr/>
              <a:lstStyle/>
              <a:p>
                <a:pPr defTabSz="932151">
                  <a:defRPr/>
                </a:pPr>
                <a:endParaRPr lang="en-US" sz="1836" dirty="0">
                  <a:solidFill>
                    <a:srgbClr val="00B0F0"/>
                  </a:solidFill>
                </a:endParaRPr>
              </a:p>
            </p:txBody>
          </p:sp>
          <p:sp>
            <p:nvSpPr>
              <p:cNvPr id="131" name="Freeform 72"/>
              <p:cNvSpPr>
                <a:spLocks/>
              </p:cNvSpPr>
              <p:nvPr/>
            </p:nvSpPr>
            <p:spPr bwMode="auto">
              <a:xfrm>
                <a:off x="5534857" y="5510539"/>
                <a:ext cx="258239" cy="229358"/>
              </a:xfrm>
              <a:custGeom>
                <a:avLst/>
                <a:gdLst>
                  <a:gd name="T0" fmla="*/ 0 w 401"/>
                  <a:gd name="T1" fmla="*/ 28 h 359"/>
                  <a:gd name="T2" fmla="*/ 149 w 401"/>
                  <a:gd name="T3" fmla="*/ 0 h 359"/>
                  <a:gd name="T4" fmla="*/ 401 w 401"/>
                  <a:gd name="T5" fmla="*/ 88 h 359"/>
                  <a:gd name="T6" fmla="*/ 156 w 401"/>
                  <a:gd name="T7" fmla="*/ 359 h 359"/>
                  <a:gd name="T8" fmla="*/ 0 w 401"/>
                  <a:gd name="T9" fmla="*/ 28 h 359"/>
                </a:gdLst>
                <a:ahLst/>
                <a:cxnLst>
                  <a:cxn ang="0">
                    <a:pos x="T0" y="T1"/>
                  </a:cxn>
                  <a:cxn ang="0">
                    <a:pos x="T2" y="T3"/>
                  </a:cxn>
                  <a:cxn ang="0">
                    <a:pos x="T4" y="T5"/>
                  </a:cxn>
                  <a:cxn ang="0">
                    <a:pos x="T6" y="T7"/>
                  </a:cxn>
                  <a:cxn ang="0">
                    <a:pos x="T8" y="T9"/>
                  </a:cxn>
                </a:cxnLst>
                <a:rect l="0" t="0" r="r" b="b"/>
                <a:pathLst>
                  <a:path w="401" h="359">
                    <a:moveTo>
                      <a:pt x="0" y="28"/>
                    </a:moveTo>
                    <a:cubicBezTo>
                      <a:pt x="47" y="9"/>
                      <a:pt x="97" y="0"/>
                      <a:pt x="149" y="0"/>
                    </a:cubicBezTo>
                    <a:cubicBezTo>
                      <a:pt x="241" y="0"/>
                      <a:pt x="330" y="31"/>
                      <a:pt x="401" y="88"/>
                    </a:cubicBezTo>
                    <a:cubicBezTo>
                      <a:pt x="156" y="359"/>
                      <a:pt x="156" y="359"/>
                      <a:pt x="156" y="359"/>
                    </a:cubicBezTo>
                    <a:lnTo>
                      <a:pt x="0" y="28"/>
                    </a:lnTo>
                    <a:close/>
                  </a:path>
                </a:pathLst>
              </a:custGeom>
              <a:grpFill/>
              <a:ln>
                <a:noFill/>
              </a:ln>
            </p:spPr>
            <p:txBody>
              <a:bodyPr/>
              <a:lstStyle/>
              <a:p>
                <a:pPr defTabSz="932151">
                  <a:defRPr/>
                </a:pPr>
                <a:endParaRPr lang="en-US" sz="1836" dirty="0">
                  <a:solidFill>
                    <a:srgbClr val="00B0F0"/>
                  </a:solidFill>
                </a:endParaRPr>
              </a:p>
            </p:txBody>
          </p:sp>
          <p:sp>
            <p:nvSpPr>
              <p:cNvPr id="132" name="Freeform 73"/>
              <p:cNvSpPr>
                <a:spLocks/>
              </p:cNvSpPr>
              <p:nvPr/>
            </p:nvSpPr>
            <p:spPr bwMode="auto">
              <a:xfrm>
                <a:off x="5695061" y="5589382"/>
                <a:ext cx="169768" cy="138571"/>
              </a:xfrm>
              <a:custGeom>
                <a:avLst/>
                <a:gdLst>
                  <a:gd name="T0" fmla="*/ 192 w 266"/>
                  <a:gd name="T1" fmla="*/ 0 h 213"/>
                  <a:gd name="T2" fmla="*/ 266 w 266"/>
                  <a:gd name="T3" fmla="*/ 104 h 213"/>
                  <a:gd name="T4" fmla="*/ 0 w 266"/>
                  <a:gd name="T5" fmla="*/ 213 h 213"/>
                  <a:gd name="T6" fmla="*/ 192 w 266"/>
                  <a:gd name="T7" fmla="*/ 0 h 213"/>
                </a:gdLst>
                <a:ahLst/>
                <a:cxnLst>
                  <a:cxn ang="0">
                    <a:pos x="T0" y="T1"/>
                  </a:cxn>
                  <a:cxn ang="0">
                    <a:pos x="T2" y="T3"/>
                  </a:cxn>
                  <a:cxn ang="0">
                    <a:pos x="T4" y="T5"/>
                  </a:cxn>
                  <a:cxn ang="0">
                    <a:pos x="T6" y="T7"/>
                  </a:cxn>
                </a:cxnLst>
                <a:rect l="0" t="0" r="r" b="b"/>
                <a:pathLst>
                  <a:path w="266" h="213">
                    <a:moveTo>
                      <a:pt x="192" y="0"/>
                    </a:moveTo>
                    <a:cubicBezTo>
                      <a:pt x="222" y="30"/>
                      <a:pt x="247" y="66"/>
                      <a:pt x="266" y="104"/>
                    </a:cubicBezTo>
                    <a:cubicBezTo>
                      <a:pt x="0" y="213"/>
                      <a:pt x="0" y="213"/>
                      <a:pt x="0" y="213"/>
                    </a:cubicBezTo>
                    <a:lnTo>
                      <a:pt x="192" y="0"/>
                    </a:lnTo>
                    <a:close/>
                  </a:path>
                </a:pathLst>
              </a:custGeom>
              <a:grpFill/>
              <a:ln>
                <a:noFill/>
              </a:ln>
            </p:spPr>
            <p:txBody>
              <a:bodyPr/>
              <a:lstStyle/>
              <a:p>
                <a:pPr defTabSz="932151">
                  <a:defRPr/>
                </a:pPr>
                <a:endParaRPr lang="en-US" sz="1836" dirty="0">
                  <a:solidFill>
                    <a:srgbClr val="00B0F0"/>
                  </a:solidFill>
                </a:endParaRPr>
              </a:p>
            </p:txBody>
          </p:sp>
          <p:sp>
            <p:nvSpPr>
              <p:cNvPr id="133" name="Freeform 74"/>
              <p:cNvSpPr>
                <a:spLocks/>
              </p:cNvSpPr>
              <p:nvPr/>
            </p:nvSpPr>
            <p:spPr bwMode="auto">
              <a:xfrm>
                <a:off x="5369871" y="5543987"/>
                <a:ext cx="239111" cy="398988"/>
              </a:xfrm>
              <a:custGeom>
                <a:avLst/>
                <a:gdLst>
                  <a:gd name="T0" fmla="*/ 99 w 375"/>
                  <a:gd name="T1" fmla="*/ 622 h 622"/>
                  <a:gd name="T2" fmla="*/ 0 w 375"/>
                  <a:gd name="T3" fmla="*/ 356 h 622"/>
                  <a:gd name="T4" fmla="*/ 210 w 375"/>
                  <a:gd name="T5" fmla="*/ 0 h 622"/>
                  <a:gd name="T6" fmla="*/ 375 w 375"/>
                  <a:gd name="T7" fmla="*/ 351 h 622"/>
                  <a:gd name="T8" fmla="*/ 99 w 375"/>
                  <a:gd name="T9" fmla="*/ 622 h 622"/>
                </a:gdLst>
                <a:ahLst/>
                <a:cxnLst>
                  <a:cxn ang="0">
                    <a:pos x="T0" y="T1"/>
                  </a:cxn>
                  <a:cxn ang="0">
                    <a:pos x="T2" y="T3"/>
                  </a:cxn>
                  <a:cxn ang="0">
                    <a:pos x="T4" y="T5"/>
                  </a:cxn>
                  <a:cxn ang="0">
                    <a:pos x="T6" y="T7"/>
                  </a:cxn>
                  <a:cxn ang="0">
                    <a:pos x="T8" y="T9"/>
                  </a:cxn>
                </a:cxnLst>
                <a:rect l="0" t="0" r="r" b="b"/>
                <a:pathLst>
                  <a:path w="375" h="622">
                    <a:moveTo>
                      <a:pt x="99" y="622"/>
                    </a:moveTo>
                    <a:cubicBezTo>
                      <a:pt x="35" y="548"/>
                      <a:pt x="0" y="455"/>
                      <a:pt x="0" y="356"/>
                    </a:cubicBezTo>
                    <a:cubicBezTo>
                      <a:pt x="0" y="208"/>
                      <a:pt x="82" y="71"/>
                      <a:pt x="210" y="0"/>
                    </a:cubicBezTo>
                    <a:cubicBezTo>
                      <a:pt x="375" y="351"/>
                      <a:pt x="375" y="351"/>
                      <a:pt x="375" y="351"/>
                    </a:cubicBezTo>
                    <a:lnTo>
                      <a:pt x="99" y="622"/>
                    </a:lnTo>
                    <a:close/>
                  </a:path>
                </a:pathLst>
              </a:custGeom>
              <a:grpFill/>
              <a:ln>
                <a:noFill/>
              </a:ln>
            </p:spPr>
            <p:txBody>
              <a:bodyPr/>
              <a:lstStyle/>
              <a:p>
                <a:pPr defTabSz="932151">
                  <a:defRPr/>
                </a:pPr>
                <a:endParaRPr lang="en-US" sz="1836" dirty="0">
                  <a:solidFill>
                    <a:srgbClr val="00B0F0"/>
                  </a:solidFill>
                </a:endParaRPr>
              </a:p>
            </p:txBody>
          </p:sp>
          <p:sp>
            <p:nvSpPr>
              <p:cNvPr id="134" name="Freeform 75"/>
              <p:cNvSpPr>
                <a:spLocks/>
              </p:cNvSpPr>
              <p:nvPr/>
            </p:nvSpPr>
            <p:spPr bwMode="auto">
              <a:xfrm>
                <a:off x="5718972" y="5689726"/>
                <a:ext cx="172160" cy="64506"/>
              </a:xfrm>
              <a:custGeom>
                <a:avLst/>
                <a:gdLst>
                  <a:gd name="T0" fmla="*/ 0 w 269"/>
                  <a:gd name="T1" fmla="*/ 102 h 102"/>
                  <a:gd name="T2" fmla="*/ 249 w 269"/>
                  <a:gd name="T3" fmla="*/ 0 h 102"/>
                  <a:gd name="T4" fmla="*/ 269 w 269"/>
                  <a:gd name="T5" fmla="*/ 102 h 102"/>
                  <a:gd name="T6" fmla="*/ 0 w 269"/>
                  <a:gd name="T7" fmla="*/ 102 h 102"/>
                </a:gdLst>
                <a:ahLst/>
                <a:cxnLst>
                  <a:cxn ang="0">
                    <a:pos x="T0" y="T1"/>
                  </a:cxn>
                  <a:cxn ang="0">
                    <a:pos x="T2" y="T3"/>
                  </a:cxn>
                  <a:cxn ang="0">
                    <a:pos x="T4" y="T5"/>
                  </a:cxn>
                  <a:cxn ang="0">
                    <a:pos x="T6" y="T7"/>
                  </a:cxn>
                </a:cxnLst>
                <a:rect l="0" t="0" r="r" b="b"/>
                <a:pathLst>
                  <a:path w="269" h="102">
                    <a:moveTo>
                      <a:pt x="0" y="102"/>
                    </a:moveTo>
                    <a:cubicBezTo>
                      <a:pt x="249" y="0"/>
                      <a:pt x="249" y="0"/>
                      <a:pt x="249" y="0"/>
                    </a:cubicBezTo>
                    <a:cubicBezTo>
                      <a:pt x="260" y="33"/>
                      <a:pt x="267" y="67"/>
                      <a:pt x="269" y="102"/>
                    </a:cubicBezTo>
                    <a:lnTo>
                      <a:pt x="0" y="102"/>
                    </a:lnTo>
                    <a:close/>
                  </a:path>
                </a:pathLst>
              </a:custGeom>
              <a:grpFill/>
              <a:ln>
                <a:noFill/>
              </a:ln>
            </p:spPr>
            <p:txBody>
              <a:bodyPr/>
              <a:lstStyle/>
              <a:p>
                <a:pPr defTabSz="932151">
                  <a:defRPr/>
                </a:pPr>
                <a:endParaRPr lang="en-US" sz="1836" dirty="0">
                  <a:solidFill>
                    <a:srgbClr val="00B0F0"/>
                  </a:solidFill>
                </a:endParaRPr>
              </a:p>
            </p:txBody>
          </p:sp>
          <p:sp>
            <p:nvSpPr>
              <p:cNvPr id="135" name="Freeform 76"/>
              <p:cNvSpPr>
                <a:spLocks/>
              </p:cNvSpPr>
              <p:nvPr/>
            </p:nvSpPr>
            <p:spPr bwMode="auto">
              <a:xfrm>
                <a:off x="5458341" y="5859354"/>
                <a:ext cx="107600" cy="138571"/>
              </a:xfrm>
              <a:custGeom>
                <a:avLst/>
                <a:gdLst>
                  <a:gd name="T0" fmla="*/ 62 w 171"/>
                  <a:gd name="T1" fmla="*/ 215 h 215"/>
                  <a:gd name="T2" fmla="*/ 0 w 171"/>
                  <a:gd name="T3" fmla="*/ 169 h 215"/>
                  <a:gd name="T4" fmla="*/ 171 w 171"/>
                  <a:gd name="T5" fmla="*/ 0 h 215"/>
                  <a:gd name="T6" fmla="*/ 62 w 171"/>
                  <a:gd name="T7" fmla="*/ 215 h 215"/>
                </a:gdLst>
                <a:ahLst/>
                <a:cxnLst>
                  <a:cxn ang="0">
                    <a:pos x="T0" y="T1"/>
                  </a:cxn>
                  <a:cxn ang="0">
                    <a:pos x="T2" y="T3"/>
                  </a:cxn>
                  <a:cxn ang="0">
                    <a:pos x="T4" y="T5"/>
                  </a:cxn>
                  <a:cxn ang="0">
                    <a:pos x="T6" y="T7"/>
                  </a:cxn>
                </a:cxnLst>
                <a:rect l="0" t="0" r="r" b="b"/>
                <a:pathLst>
                  <a:path w="171" h="215">
                    <a:moveTo>
                      <a:pt x="62" y="215"/>
                    </a:moveTo>
                    <a:cubicBezTo>
                      <a:pt x="40" y="201"/>
                      <a:pt x="19" y="186"/>
                      <a:pt x="0" y="169"/>
                    </a:cubicBezTo>
                    <a:cubicBezTo>
                      <a:pt x="171" y="0"/>
                      <a:pt x="171" y="0"/>
                      <a:pt x="171" y="0"/>
                    </a:cubicBezTo>
                    <a:lnTo>
                      <a:pt x="62" y="215"/>
                    </a:lnTo>
                    <a:close/>
                  </a:path>
                </a:pathLst>
              </a:custGeom>
              <a:grpFill/>
              <a:ln>
                <a:noFill/>
              </a:ln>
            </p:spPr>
            <p:txBody>
              <a:bodyPr/>
              <a:lstStyle/>
              <a:p>
                <a:pPr defTabSz="932151">
                  <a:defRPr/>
                </a:pPr>
                <a:endParaRPr lang="en-US" sz="1836" dirty="0">
                  <a:solidFill>
                    <a:srgbClr val="00B0F0"/>
                  </a:solidFill>
                </a:endParaRPr>
              </a:p>
            </p:txBody>
          </p:sp>
          <p:sp>
            <p:nvSpPr>
              <p:cNvPr id="136" name="Freeform 77"/>
              <p:cNvSpPr>
                <a:spLocks/>
              </p:cNvSpPr>
              <p:nvPr/>
            </p:nvSpPr>
            <p:spPr bwMode="auto">
              <a:xfrm>
                <a:off x="5527684" y="5790070"/>
                <a:ext cx="363448" cy="243693"/>
              </a:xfrm>
              <a:custGeom>
                <a:avLst/>
                <a:gdLst>
                  <a:gd name="T0" fmla="*/ 160 w 566"/>
                  <a:gd name="T1" fmla="*/ 381 h 381"/>
                  <a:gd name="T2" fmla="*/ 0 w 566"/>
                  <a:gd name="T3" fmla="*/ 348 h 381"/>
                  <a:gd name="T4" fmla="*/ 176 w 566"/>
                  <a:gd name="T5" fmla="*/ 0 h 381"/>
                  <a:gd name="T6" fmla="*/ 566 w 566"/>
                  <a:gd name="T7" fmla="*/ 0 h 381"/>
                  <a:gd name="T8" fmla="*/ 160 w 566"/>
                  <a:gd name="T9" fmla="*/ 381 h 381"/>
                </a:gdLst>
                <a:ahLst/>
                <a:cxnLst>
                  <a:cxn ang="0">
                    <a:pos x="T0" y="T1"/>
                  </a:cxn>
                  <a:cxn ang="0">
                    <a:pos x="T2" y="T3"/>
                  </a:cxn>
                  <a:cxn ang="0">
                    <a:pos x="T4" y="T5"/>
                  </a:cxn>
                  <a:cxn ang="0">
                    <a:pos x="T6" y="T7"/>
                  </a:cxn>
                  <a:cxn ang="0">
                    <a:pos x="T8" y="T9"/>
                  </a:cxn>
                </a:cxnLst>
                <a:rect l="0" t="0" r="r" b="b"/>
                <a:pathLst>
                  <a:path w="566" h="381">
                    <a:moveTo>
                      <a:pt x="160" y="381"/>
                    </a:moveTo>
                    <a:cubicBezTo>
                      <a:pt x="104" y="381"/>
                      <a:pt x="50" y="370"/>
                      <a:pt x="0" y="348"/>
                    </a:cubicBezTo>
                    <a:cubicBezTo>
                      <a:pt x="176" y="0"/>
                      <a:pt x="176" y="0"/>
                      <a:pt x="176" y="0"/>
                    </a:cubicBezTo>
                    <a:cubicBezTo>
                      <a:pt x="566" y="0"/>
                      <a:pt x="566" y="0"/>
                      <a:pt x="566" y="0"/>
                    </a:cubicBezTo>
                    <a:cubicBezTo>
                      <a:pt x="552" y="213"/>
                      <a:pt x="375" y="381"/>
                      <a:pt x="160" y="381"/>
                    </a:cubicBezTo>
                    <a:close/>
                  </a:path>
                </a:pathLst>
              </a:custGeom>
              <a:grpFill/>
              <a:ln>
                <a:noFill/>
              </a:ln>
            </p:spPr>
            <p:txBody>
              <a:bodyPr/>
              <a:lstStyle/>
              <a:p>
                <a:pPr defTabSz="932151">
                  <a:defRPr/>
                </a:pPr>
                <a:endParaRPr lang="en-US" sz="1836" dirty="0">
                  <a:solidFill>
                    <a:srgbClr val="00B0F0"/>
                  </a:solidFill>
                </a:endParaRPr>
              </a:p>
            </p:txBody>
          </p:sp>
        </p:grpSp>
      </p:grpSp>
      <p:grpSp>
        <p:nvGrpSpPr>
          <p:cNvPr id="140" name="Group 139"/>
          <p:cNvGrpSpPr/>
          <p:nvPr/>
        </p:nvGrpSpPr>
        <p:grpSpPr>
          <a:xfrm>
            <a:off x="10241786" y="4418568"/>
            <a:ext cx="1109073" cy="720572"/>
            <a:chOff x="10355354" y="2960609"/>
            <a:chExt cx="1109544" cy="720878"/>
          </a:xfrm>
        </p:grpSpPr>
        <p:grpSp>
          <p:nvGrpSpPr>
            <p:cNvPr id="141" name="Group 140"/>
            <p:cNvGrpSpPr/>
            <p:nvPr/>
          </p:nvGrpSpPr>
          <p:grpSpPr>
            <a:xfrm>
              <a:off x="10355354" y="2960609"/>
              <a:ext cx="1109544" cy="720878"/>
              <a:chOff x="10355354" y="2831936"/>
              <a:chExt cx="1307592" cy="849551"/>
            </a:xfrm>
          </p:grpSpPr>
          <p:sp>
            <p:nvSpPr>
              <p:cNvPr id="154" name="Freeform 18"/>
              <p:cNvSpPr>
                <a:spLocks/>
              </p:cNvSpPr>
              <p:nvPr/>
            </p:nvSpPr>
            <p:spPr bwMode="auto">
              <a:xfrm>
                <a:off x="10355354" y="2831936"/>
                <a:ext cx="1307592" cy="849551"/>
              </a:xfrm>
              <a:custGeom>
                <a:avLst/>
                <a:gdLst>
                  <a:gd name="T0" fmla="*/ 14 w 432"/>
                  <a:gd name="T1" fmla="*/ 278 h 278"/>
                  <a:gd name="T2" fmla="*/ 418 w 432"/>
                  <a:gd name="T3" fmla="*/ 278 h 278"/>
                  <a:gd name="T4" fmla="*/ 432 w 432"/>
                  <a:gd name="T5" fmla="*/ 263 h 278"/>
                  <a:gd name="T6" fmla="*/ 432 w 432"/>
                  <a:gd name="T7" fmla="*/ 15 h 278"/>
                  <a:gd name="T8" fmla="*/ 418 w 432"/>
                  <a:gd name="T9" fmla="*/ 0 h 278"/>
                  <a:gd name="T10" fmla="*/ 14 w 432"/>
                  <a:gd name="T11" fmla="*/ 0 h 278"/>
                  <a:gd name="T12" fmla="*/ 0 w 432"/>
                  <a:gd name="T13" fmla="*/ 15 h 278"/>
                  <a:gd name="T14" fmla="*/ 0 w 432"/>
                  <a:gd name="T15" fmla="*/ 263 h 278"/>
                  <a:gd name="T16" fmla="*/ 14 w 432"/>
                  <a:gd name="T17"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2" h="278">
                    <a:moveTo>
                      <a:pt x="14" y="278"/>
                    </a:moveTo>
                    <a:cubicBezTo>
                      <a:pt x="418" y="278"/>
                      <a:pt x="418" y="278"/>
                      <a:pt x="418" y="278"/>
                    </a:cubicBezTo>
                    <a:cubicBezTo>
                      <a:pt x="427" y="278"/>
                      <a:pt x="432" y="272"/>
                      <a:pt x="432" y="263"/>
                    </a:cubicBezTo>
                    <a:cubicBezTo>
                      <a:pt x="432" y="15"/>
                      <a:pt x="432" y="15"/>
                      <a:pt x="432" y="15"/>
                    </a:cubicBezTo>
                    <a:cubicBezTo>
                      <a:pt x="432" y="6"/>
                      <a:pt x="427" y="0"/>
                      <a:pt x="418" y="0"/>
                    </a:cubicBezTo>
                    <a:cubicBezTo>
                      <a:pt x="14" y="0"/>
                      <a:pt x="14" y="0"/>
                      <a:pt x="14" y="0"/>
                    </a:cubicBezTo>
                    <a:cubicBezTo>
                      <a:pt x="7" y="0"/>
                      <a:pt x="0" y="6"/>
                      <a:pt x="0" y="15"/>
                    </a:cubicBezTo>
                    <a:cubicBezTo>
                      <a:pt x="0" y="263"/>
                      <a:pt x="0" y="263"/>
                      <a:pt x="0" y="263"/>
                    </a:cubicBezTo>
                    <a:cubicBezTo>
                      <a:pt x="0" y="272"/>
                      <a:pt x="7" y="278"/>
                      <a:pt x="14" y="278"/>
                    </a:cubicBezTo>
                  </a:path>
                </a:pathLst>
              </a:custGeom>
              <a:solidFill>
                <a:schemeClr val="bg1"/>
              </a:solidFill>
              <a:ln>
                <a:noFill/>
              </a:ln>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sp>
            <p:nvSpPr>
              <p:cNvPr id="155" name="Freeform 19"/>
              <p:cNvSpPr>
                <a:spLocks/>
              </p:cNvSpPr>
              <p:nvPr/>
            </p:nvSpPr>
            <p:spPr bwMode="auto">
              <a:xfrm>
                <a:off x="10412929" y="2847289"/>
                <a:ext cx="1192442" cy="742078"/>
              </a:xfrm>
              <a:custGeom>
                <a:avLst/>
                <a:gdLst>
                  <a:gd name="T0" fmla="*/ 0 w 394"/>
                  <a:gd name="T1" fmla="*/ 12 h 243"/>
                  <a:gd name="T2" fmla="*/ 394 w 394"/>
                  <a:gd name="T3" fmla="*/ 12 h 243"/>
                  <a:gd name="T4" fmla="*/ 394 w 394"/>
                  <a:gd name="T5" fmla="*/ 243 h 243"/>
                  <a:gd name="T6" fmla="*/ 0 w 394"/>
                  <a:gd name="T7" fmla="*/ 243 h 243"/>
                  <a:gd name="T8" fmla="*/ 0 w 394"/>
                  <a:gd name="T9" fmla="*/ 12 h 243"/>
                </a:gdLst>
                <a:ahLst/>
                <a:cxnLst>
                  <a:cxn ang="0">
                    <a:pos x="T0" y="T1"/>
                  </a:cxn>
                  <a:cxn ang="0">
                    <a:pos x="T2" y="T3"/>
                  </a:cxn>
                  <a:cxn ang="0">
                    <a:pos x="T4" y="T5"/>
                  </a:cxn>
                  <a:cxn ang="0">
                    <a:pos x="T6" y="T7"/>
                  </a:cxn>
                  <a:cxn ang="0">
                    <a:pos x="T8" y="T9"/>
                  </a:cxn>
                </a:cxnLst>
                <a:rect l="0" t="0" r="r" b="b"/>
                <a:pathLst>
                  <a:path w="394" h="243">
                    <a:moveTo>
                      <a:pt x="0" y="12"/>
                    </a:moveTo>
                    <a:cubicBezTo>
                      <a:pt x="394" y="12"/>
                      <a:pt x="394" y="12"/>
                      <a:pt x="394" y="12"/>
                    </a:cubicBezTo>
                    <a:cubicBezTo>
                      <a:pt x="394" y="173"/>
                      <a:pt x="394" y="243"/>
                      <a:pt x="394" y="243"/>
                    </a:cubicBezTo>
                    <a:cubicBezTo>
                      <a:pt x="0" y="243"/>
                      <a:pt x="0" y="243"/>
                      <a:pt x="0" y="243"/>
                    </a:cubicBezTo>
                    <a:cubicBezTo>
                      <a:pt x="0" y="0"/>
                      <a:pt x="0" y="12"/>
                      <a:pt x="0" y="12"/>
                    </a:cubicBezTo>
                  </a:path>
                </a:pathLst>
              </a:custGeom>
              <a:solidFill>
                <a:srgbClr val="DC3C00"/>
              </a:solidFill>
              <a:ln>
                <a:noFill/>
              </a:ln>
            </p:spPr>
            <p:txBody>
              <a:bodyPr vert="horz" wrap="square" lIns="91401" tIns="45700" rIns="91401" bIns="45700" numCol="1" anchor="t" anchorCtr="0" compatLnSpc="1">
                <a:prstTxWarp prst="textNoShape">
                  <a:avLst/>
                </a:prstTxWarp>
              </a:bodyPr>
              <a:lstStyle/>
              <a:p>
                <a:pPr defTabSz="932597"/>
                <a:endParaRPr lang="en-US" dirty="0">
                  <a:solidFill>
                    <a:srgbClr val="00B0F0"/>
                  </a:solidFill>
                </a:endParaRPr>
              </a:p>
            </p:txBody>
          </p:sp>
        </p:grpSp>
        <p:grpSp>
          <p:nvGrpSpPr>
            <p:cNvPr id="142" name="Group 1031"/>
            <p:cNvGrpSpPr>
              <a:grpSpLocks/>
            </p:cNvGrpSpPr>
            <p:nvPr/>
          </p:nvGrpSpPr>
          <p:grpSpPr bwMode="auto">
            <a:xfrm>
              <a:off x="10599291" y="3157951"/>
              <a:ext cx="595154" cy="296900"/>
              <a:chOff x="4841436" y="5510539"/>
              <a:chExt cx="1049696" cy="523224"/>
            </a:xfrm>
            <a:solidFill>
              <a:schemeClr val="bg1"/>
            </a:solidFill>
          </p:grpSpPr>
          <p:sp>
            <p:nvSpPr>
              <p:cNvPr id="143" name="Freeform 67"/>
              <p:cNvSpPr>
                <a:spLocks/>
              </p:cNvSpPr>
              <p:nvPr/>
            </p:nvSpPr>
            <p:spPr bwMode="auto">
              <a:xfrm>
                <a:off x="5030334" y="5852188"/>
                <a:ext cx="59777" cy="181575"/>
              </a:xfrm>
              <a:custGeom>
                <a:avLst/>
                <a:gdLst>
                  <a:gd name="T0" fmla="*/ 0 w 222"/>
                  <a:gd name="T1" fmla="*/ 0 h 674"/>
                  <a:gd name="T2" fmla="*/ 0 w 222"/>
                  <a:gd name="T3" fmla="*/ 135 h 674"/>
                  <a:gd name="T4" fmla="*/ 0 w 222"/>
                  <a:gd name="T5" fmla="*/ 674 h 674"/>
                  <a:gd name="T6" fmla="*/ 222 w 222"/>
                  <a:gd name="T7" fmla="*/ 674 h 674"/>
                  <a:gd name="T8" fmla="*/ 222 w 222"/>
                  <a:gd name="T9" fmla="*/ 29 h 674"/>
                  <a:gd name="T10" fmla="*/ 222 w 222"/>
                  <a:gd name="T11" fmla="*/ 0 h 674"/>
                  <a:gd name="T12" fmla="*/ 0 w 222"/>
                  <a:gd name="T13" fmla="*/ 0 h 674"/>
                </a:gdLst>
                <a:ahLst/>
                <a:cxnLst>
                  <a:cxn ang="0">
                    <a:pos x="T0" y="T1"/>
                  </a:cxn>
                  <a:cxn ang="0">
                    <a:pos x="T2" y="T3"/>
                  </a:cxn>
                  <a:cxn ang="0">
                    <a:pos x="T4" y="T5"/>
                  </a:cxn>
                  <a:cxn ang="0">
                    <a:pos x="T6" y="T7"/>
                  </a:cxn>
                  <a:cxn ang="0">
                    <a:pos x="T8" y="T9"/>
                  </a:cxn>
                  <a:cxn ang="0">
                    <a:pos x="T10" y="T11"/>
                  </a:cxn>
                  <a:cxn ang="0">
                    <a:pos x="T12" y="T13"/>
                  </a:cxn>
                </a:cxnLst>
                <a:rect l="0" t="0" r="r" b="b"/>
                <a:pathLst>
                  <a:path w="222" h="674">
                    <a:moveTo>
                      <a:pt x="0" y="0"/>
                    </a:moveTo>
                    <a:lnTo>
                      <a:pt x="0" y="135"/>
                    </a:lnTo>
                    <a:lnTo>
                      <a:pt x="0" y="674"/>
                    </a:lnTo>
                    <a:lnTo>
                      <a:pt x="222" y="674"/>
                    </a:lnTo>
                    <a:lnTo>
                      <a:pt x="222" y="29"/>
                    </a:lnTo>
                    <a:lnTo>
                      <a:pt x="222" y="0"/>
                    </a:lnTo>
                    <a:lnTo>
                      <a:pt x="0" y="0"/>
                    </a:lnTo>
                    <a:close/>
                  </a:path>
                </a:pathLst>
              </a:custGeom>
              <a:grpFill/>
              <a:ln>
                <a:noFill/>
              </a:ln>
            </p:spPr>
            <p:txBody>
              <a:bodyPr/>
              <a:lstStyle/>
              <a:p>
                <a:pPr defTabSz="932151">
                  <a:defRPr/>
                </a:pPr>
                <a:endParaRPr lang="en-US" sz="1836" dirty="0">
                  <a:solidFill>
                    <a:srgbClr val="00B0F0"/>
                  </a:solidFill>
                </a:endParaRPr>
              </a:p>
            </p:txBody>
          </p:sp>
          <p:sp>
            <p:nvSpPr>
              <p:cNvPr id="144" name="Freeform 68"/>
              <p:cNvSpPr>
                <a:spLocks/>
              </p:cNvSpPr>
              <p:nvPr/>
            </p:nvSpPr>
            <p:spPr bwMode="auto">
              <a:xfrm>
                <a:off x="5125978" y="5677779"/>
                <a:ext cx="59777" cy="355984"/>
              </a:xfrm>
              <a:custGeom>
                <a:avLst/>
                <a:gdLst>
                  <a:gd name="T0" fmla="*/ 0 w 223"/>
                  <a:gd name="T1" fmla="*/ 0 h 1319"/>
                  <a:gd name="T2" fmla="*/ 0 w 223"/>
                  <a:gd name="T3" fmla="*/ 652 h 1319"/>
                  <a:gd name="T4" fmla="*/ 0 w 223"/>
                  <a:gd name="T5" fmla="*/ 1319 h 1319"/>
                  <a:gd name="T6" fmla="*/ 223 w 223"/>
                  <a:gd name="T7" fmla="*/ 1319 h 1319"/>
                  <a:gd name="T8" fmla="*/ 223 w 223"/>
                  <a:gd name="T9" fmla="*/ 548 h 1319"/>
                  <a:gd name="T10" fmla="*/ 223 w 223"/>
                  <a:gd name="T11" fmla="*/ 0 h 1319"/>
                  <a:gd name="T12" fmla="*/ 0 w 223"/>
                  <a:gd name="T13" fmla="*/ 0 h 1319"/>
                </a:gdLst>
                <a:ahLst/>
                <a:cxnLst>
                  <a:cxn ang="0">
                    <a:pos x="T0" y="T1"/>
                  </a:cxn>
                  <a:cxn ang="0">
                    <a:pos x="T2" y="T3"/>
                  </a:cxn>
                  <a:cxn ang="0">
                    <a:pos x="T4" y="T5"/>
                  </a:cxn>
                  <a:cxn ang="0">
                    <a:pos x="T6" y="T7"/>
                  </a:cxn>
                  <a:cxn ang="0">
                    <a:pos x="T8" y="T9"/>
                  </a:cxn>
                  <a:cxn ang="0">
                    <a:pos x="T10" y="T11"/>
                  </a:cxn>
                  <a:cxn ang="0">
                    <a:pos x="T12" y="T13"/>
                  </a:cxn>
                </a:cxnLst>
                <a:rect l="0" t="0" r="r" b="b"/>
                <a:pathLst>
                  <a:path w="223" h="1319">
                    <a:moveTo>
                      <a:pt x="0" y="0"/>
                    </a:moveTo>
                    <a:lnTo>
                      <a:pt x="0" y="652"/>
                    </a:lnTo>
                    <a:lnTo>
                      <a:pt x="0" y="1319"/>
                    </a:lnTo>
                    <a:lnTo>
                      <a:pt x="223" y="1319"/>
                    </a:lnTo>
                    <a:lnTo>
                      <a:pt x="223" y="548"/>
                    </a:lnTo>
                    <a:lnTo>
                      <a:pt x="223" y="0"/>
                    </a:lnTo>
                    <a:lnTo>
                      <a:pt x="0" y="0"/>
                    </a:lnTo>
                    <a:close/>
                  </a:path>
                </a:pathLst>
              </a:custGeom>
              <a:grpFill/>
              <a:ln>
                <a:noFill/>
              </a:ln>
            </p:spPr>
            <p:txBody>
              <a:bodyPr/>
              <a:lstStyle/>
              <a:p>
                <a:pPr defTabSz="932151">
                  <a:defRPr/>
                </a:pPr>
                <a:endParaRPr lang="en-US" sz="1836" dirty="0">
                  <a:solidFill>
                    <a:srgbClr val="00B0F0"/>
                  </a:solidFill>
                </a:endParaRPr>
              </a:p>
            </p:txBody>
          </p:sp>
          <p:sp>
            <p:nvSpPr>
              <p:cNvPr id="145" name="Freeform 69"/>
              <p:cNvSpPr>
                <a:spLocks/>
              </p:cNvSpPr>
              <p:nvPr/>
            </p:nvSpPr>
            <p:spPr bwMode="auto">
              <a:xfrm>
                <a:off x="5219231" y="5517707"/>
                <a:ext cx="62169" cy="516056"/>
              </a:xfrm>
              <a:custGeom>
                <a:avLst/>
                <a:gdLst>
                  <a:gd name="T0" fmla="*/ 0 w 223"/>
                  <a:gd name="T1" fmla="*/ 0 h 1909"/>
                  <a:gd name="T2" fmla="*/ 0 w 223"/>
                  <a:gd name="T3" fmla="*/ 1117 h 1909"/>
                  <a:gd name="T4" fmla="*/ 0 w 223"/>
                  <a:gd name="T5" fmla="*/ 1909 h 1909"/>
                  <a:gd name="T6" fmla="*/ 223 w 223"/>
                  <a:gd name="T7" fmla="*/ 1909 h 1909"/>
                  <a:gd name="T8" fmla="*/ 223 w 223"/>
                  <a:gd name="T9" fmla="*/ 1012 h 1909"/>
                  <a:gd name="T10" fmla="*/ 223 w 223"/>
                  <a:gd name="T11" fmla="*/ 0 h 1909"/>
                  <a:gd name="T12" fmla="*/ 0 w 223"/>
                  <a:gd name="T13" fmla="*/ 0 h 1909"/>
                </a:gdLst>
                <a:ahLst/>
                <a:cxnLst>
                  <a:cxn ang="0">
                    <a:pos x="T0" y="T1"/>
                  </a:cxn>
                  <a:cxn ang="0">
                    <a:pos x="T2" y="T3"/>
                  </a:cxn>
                  <a:cxn ang="0">
                    <a:pos x="T4" y="T5"/>
                  </a:cxn>
                  <a:cxn ang="0">
                    <a:pos x="T6" y="T7"/>
                  </a:cxn>
                  <a:cxn ang="0">
                    <a:pos x="T8" y="T9"/>
                  </a:cxn>
                  <a:cxn ang="0">
                    <a:pos x="T10" y="T11"/>
                  </a:cxn>
                  <a:cxn ang="0">
                    <a:pos x="T12" y="T13"/>
                  </a:cxn>
                </a:cxnLst>
                <a:rect l="0" t="0" r="r" b="b"/>
                <a:pathLst>
                  <a:path w="223" h="1909">
                    <a:moveTo>
                      <a:pt x="0" y="0"/>
                    </a:moveTo>
                    <a:lnTo>
                      <a:pt x="0" y="1117"/>
                    </a:lnTo>
                    <a:lnTo>
                      <a:pt x="0" y="1909"/>
                    </a:lnTo>
                    <a:lnTo>
                      <a:pt x="223" y="1909"/>
                    </a:lnTo>
                    <a:lnTo>
                      <a:pt x="223" y="1012"/>
                    </a:lnTo>
                    <a:lnTo>
                      <a:pt x="223" y="0"/>
                    </a:lnTo>
                    <a:lnTo>
                      <a:pt x="0" y="0"/>
                    </a:lnTo>
                    <a:close/>
                  </a:path>
                </a:pathLst>
              </a:custGeom>
              <a:grpFill/>
              <a:ln>
                <a:noFill/>
              </a:ln>
            </p:spPr>
            <p:txBody>
              <a:bodyPr/>
              <a:lstStyle/>
              <a:p>
                <a:pPr defTabSz="932151">
                  <a:defRPr/>
                </a:pPr>
                <a:endParaRPr lang="en-US" sz="1836" dirty="0">
                  <a:solidFill>
                    <a:srgbClr val="00B0F0"/>
                  </a:solidFill>
                </a:endParaRPr>
              </a:p>
            </p:txBody>
          </p:sp>
          <p:sp>
            <p:nvSpPr>
              <p:cNvPr id="146" name="Freeform 70"/>
              <p:cNvSpPr>
                <a:spLocks/>
              </p:cNvSpPr>
              <p:nvPr/>
            </p:nvSpPr>
            <p:spPr bwMode="auto">
              <a:xfrm>
                <a:off x="4841436" y="5859354"/>
                <a:ext cx="59778" cy="174409"/>
              </a:xfrm>
              <a:custGeom>
                <a:avLst/>
                <a:gdLst>
                  <a:gd name="T0" fmla="*/ 0 w 222"/>
                  <a:gd name="T1" fmla="*/ 0 h 648"/>
                  <a:gd name="T2" fmla="*/ 0 w 222"/>
                  <a:gd name="T3" fmla="*/ 361 h 648"/>
                  <a:gd name="T4" fmla="*/ 0 w 222"/>
                  <a:gd name="T5" fmla="*/ 648 h 648"/>
                  <a:gd name="T6" fmla="*/ 222 w 222"/>
                  <a:gd name="T7" fmla="*/ 648 h 648"/>
                  <a:gd name="T8" fmla="*/ 222 w 222"/>
                  <a:gd name="T9" fmla="*/ 256 h 648"/>
                  <a:gd name="T10" fmla="*/ 222 w 222"/>
                  <a:gd name="T11" fmla="*/ 0 h 648"/>
                  <a:gd name="T12" fmla="*/ 0 w 222"/>
                  <a:gd name="T13" fmla="*/ 0 h 648"/>
                </a:gdLst>
                <a:ahLst/>
                <a:cxnLst>
                  <a:cxn ang="0">
                    <a:pos x="T0" y="T1"/>
                  </a:cxn>
                  <a:cxn ang="0">
                    <a:pos x="T2" y="T3"/>
                  </a:cxn>
                  <a:cxn ang="0">
                    <a:pos x="T4" y="T5"/>
                  </a:cxn>
                  <a:cxn ang="0">
                    <a:pos x="T6" y="T7"/>
                  </a:cxn>
                  <a:cxn ang="0">
                    <a:pos x="T8" y="T9"/>
                  </a:cxn>
                  <a:cxn ang="0">
                    <a:pos x="T10" y="T11"/>
                  </a:cxn>
                  <a:cxn ang="0">
                    <a:pos x="T12" y="T13"/>
                  </a:cxn>
                </a:cxnLst>
                <a:rect l="0" t="0" r="r" b="b"/>
                <a:pathLst>
                  <a:path w="222" h="648">
                    <a:moveTo>
                      <a:pt x="0" y="0"/>
                    </a:moveTo>
                    <a:lnTo>
                      <a:pt x="0" y="361"/>
                    </a:lnTo>
                    <a:lnTo>
                      <a:pt x="0" y="648"/>
                    </a:lnTo>
                    <a:lnTo>
                      <a:pt x="222" y="648"/>
                    </a:lnTo>
                    <a:lnTo>
                      <a:pt x="222" y="256"/>
                    </a:lnTo>
                    <a:lnTo>
                      <a:pt x="222" y="0"/>
                    </a:lnTo>
                    <a:lnTo>
                      <a:pt x="0" y="0"/>
                    </a:lnTo>
                    <a:close/>
                  </a:path>
                </a:pathLst>
              </a:custGeom>
              <a:grpFill/>
              <a:ln>
                <a:noFill/>
              </a:ln>
            </p:spPr>
            <p:txBody>
              <a:bodyPr/>
              <a:lstStyle/>
              <a:p>
                <a:pPr defTabSz="932151">
                  <a:defRPr/>
                </a:pPr>
                <a:endParaRPr lang="en-US" sz="1836" dirty="0">
                  <a:solidFill>
                    <a:srgbClr val="00B0F0"/>
                  </a:solidFill>
                </a:endParaRPr>
              </a:p>
            </p:txBody>
          </p:sp>
          <p:sp>
            <p:nvSpPr>
              <p:cNvPr id="147" name="Freeform 71"/>
              <p:cNvSpPr>
                <a:spLocks/>
              </p:cNvSpPr>
              <p:nvPr/>
            </p:nvSpPr>
            <p:spPr bwMode="auto">
              <a:xfrm>
                <a:off x="4937080" y="5653888"/>
                <a:ext cx="59778" cy="379875"/>
              </a:xfrm>
              <a:custGeom>
                <a:avLst/>
                <a:gdLst>
                  <a:gd name="T0" fmla="*/ 0 w 222"/>
                  <a:gd name="T1" fmla="*/ 0 h 1402"/>
                  <a:gd name="T2" fmla="*/ 0 w 222"/>
                  <a:gd name="T3" fmla="*/ 1062 h 1402"/>
                  <a:gd name="T4" fmla="*/ 0 w 222"/>
                  <a:gd name="T5" fmla="*/ 1402 h 1402"/>
                  <a:gd name="T6" fmla="*/ 222 w 222"/>
                  <a:gd name="T7" fmla="*/ 1402 h 1402"/>
                  <a:gd name="T8" fmla="*/ 222 w 222"/>
                  <a:gd name="T9" fmla="*/ 977 h 1402"/>
                  <a:gd name="T10" fmla="*/ 222 w 222"/>
                  <a:gd name="T11" fmla="*/ 0 h 1402"/>
                  <a:gd name="T12" fmla="*/ 0 w 222"/>
                  <a:gd name="T13" fmla="*/ 0 h 1402"/>
                </a:gdLst>
                <a:ahLst/>
                <a:cxnLst>
                  <a:cxn ang="0">
                    <a:pos x="T0" y="T1"/>
                  </a:cxn>
                  <a:cxn ang="0">
                    <a:pos x="T2" y="T3"/>
                  </a:cxn>
                  <a:cxn ang="0">
                    <a:pos x="T4" y="T5"/>
                  </a:cxn>
                  <a:cxn ang="0">
                    <a:pos x="T6" y="T7"/>
                  </a:cxn>
                  <a:cxn ang="0">
                    <a:pos x="T8" y="T9"/>
                  </a:cxn>
                  <a:cxn ang="0">
                    <a:pos x="T10" y="T11"/>
                  </a:cxn>
                  <a:cxn ang="0">
                    <a:pos x="T12" y="T13"/>
                  </a:cxn>
                </a:cxnLst>
                <a:rect l="0" t="0" r="r" b="b"/>
                <a:pathLst>
                  <a:path w="222" h="1402">
                    <a:moveTo>
                      <a:pt x="0" y="0"/>
                    </a:moveTo>
                    <a:lnTo>
                      <a:pt x="0" y="1062"/>
                    </a:lnTo>
                    <a:lnTo>
                      <a:pt x="0" y="1402"/>
                    </a:lnTo>
                    <a:lnTo>
                      <a:pt x="222" y="1402"/>
                    </a:lnTo>
                    <a:lnTo>
                      <a:pt x="222" y="977"/>
                    </a:lnTo>
                    <a:lnTo>
                      <a:pt x="222" y="0"/>
                    </a:lnTo>
                    <a:lnTo>
                      <a:pt x="0" y="0"/>
                    </a:lnTo>
                    <a:close/>
                  </a:path>
                </a:pathLst>
              </a:custGeom>
              <a:grpFill/>
              <a:ln>
                <a:noFill/>
              </a:ln>
            </p:spPr>
            <p:txBody>
              <a:bodyPr/>
              <a:lstStyle/>
              <a:p>
                <a:pPr defTabSz="932151">
                  <a:defRPr/>
                </a:pPr>
                <a:endParaRPr lang="en-US" sz="1836" dirty="0">
                  <a:solidFill>
                    <a:srgbClr val="00B0F0"/>
                  </a:solidFill>
                </a:endParaRPr>
              </a:p>
            </p:txBody>
          </p:sp>
          <p:sp>
            <p:nvSpPr>
              <p:cNvPr id="148" name="Freeform 72"/>
              <p:cNvSpPr>
                <a:spLocks/>
              </p:cNvSpPr>
              <p:nvPr/>
            </p:nvSpPr>
            <p:spPr bwMode="auto">
              <a:xfrm>
                <a:off x="5534857" y="5510539"/>
                <a:ext cx="258239" cy="229358"/>
              </a:xfrm>
              <a:custGeom>
                <a:avLst/>
                <a:gdLst>
                  <a:gd name="T0" fmla="*/ 0 w 401"/>
                  <a:gd name="T1" fmla="*/ 28 h 359"/>
                  <a:gd name="T2" fmla="*/ 149 w 401"/>
                  <a:gd name="T3" fmla="*/ 0 h 359"/>
                  <a:gd name="T4" fmla="*/ 401 w 401"/>
                  <a:gd name="T5" fmla="*/ 88 h 359"/>
                  <a:gd name="T6" fmla="*/ 156 w 401"/>
                  <a:gd name="T7" fmla="*/ 359 h 359"/>
                  <a:gd name="T8" fmla="*/ 0 w 401"/>
                  <a:gd name="T9" fmla="*/ 28 h 359"/>
                </a:gdLst>
                <a:ahLst/>
                <a:cxnLst>
                  <a:cxn ang="0">
                    <a:pos x="T0" y="T1"/>
                  </a:cxn>
                  <a:cxn ang="0">
                    <a:pos x="T2" y="T3"/>
                  </a:cxn>
                  <a:cxn ang="0">
                    <a:pos x="T4" y="T5"/>
                  </a:cxn>
                  <a:cxn ang="0">
                    <a:pos x="T6" y="T7"/>
                  </a:cxn>
                  <a:cxn ang="0">
                    <a:pos x="T8" y="T9"/>
                  </a:cxn>
                </a:cxnLst>
                <a:rect l="0" t="0" r="r" b="b"/>
                <a:pathLst>
                  <a:path w="401" h="359">
                    <a:moveTo>
                      <a:pt x="0" y="28"/>
                    </a:moveTo>
                    <a:cubicBezTo>
                      <a:pt x="47" y="9"/>
                      <a:pt x="97" y="0"/>
                      <a:pt x="149" y="0"/>
                    </a:cubicBezTo>
                    <a:cubicBezTo>
                      <a:pt x="241" y="0"/>
                      <a:pt x="330" y="31"/>
                      <a:pt x="401" y="88"/>
                    </a:cubicBezTo>
                    <a:cubicBezTo>
                      <a:pt x="156" y="359"/>
                      <a:pt x="156" y="359"/>
                      <a:pt x="156" y="359"/>
                    </a:cubicBezTo>
                    <a:lnTo>
                      <a:pt x="0" y="28"/>
                    </a:lnTo>
                    <a:close/>
                  </a:path>
                </a:pathLst>
              </a:custGeom>
              <a:grpFill/>
              <a:ln>
                <a:noFill/>
              </a:ln>
            </p:spPr>
            <p:txBody>
              <a:bodyPr/>
              <a:lstStyle/>
              <a:p>
                <a:pPr defTabSz="932151">
                  <a:defRPr/>
                </a:pPr>
                <a:endParaRPr lang="en-US" sz="1836" dirty="0">
                  <a:solidFill>
                    <a:srgbClr val="00B0F0"/>
                  </a:solidFill>
                </a:endParaRPr>
              </a:p>
            </p:txBody>
          </p:sp>
          <p:sp>
            <p:nvSpPr>
              <p:cNvPr id="149" name="Freeform 73"/>
              <p:cNvSpPr>
                <a:spLocks/>
              </p:cNvSpPr>
              <p:nvPr/>
            </p:nvSpPr>
            <p:spPr bwMode="auto">
              <a:xfrm>
                <a:off x="5695061" y="5589382"/>
                <a:ext cx="169768" cy="138571"/>
              </a:xfrm>
              <a:custGeom>
                <a:avLst/>
                <a:gdLst>
                  <a:gd name="T0" fmla="*/ 192 w 266"/>
                  <a:gd name="T1" fmla="*/ 0 h 213"/>
                  <a:gd name="T2" fmla="*/ 266 w 266"/>
                  <a:gd name="T3" fmla="*/ 104 h 213"/>
                  <a:gd name="T4" fmla="*/ 0 w 266"/>
                  <a:gd name="T5" fmla="*/ 213 h 213"/>
                  <a:gd name="T6" fmla="*/ 192 w 266"/>
                  <a:gd name="T7" fmla="*/ 0 h 213"/>
                </a:gdLst>
                <a:ahLst/>
                <a:cxnLst>
                  <a:cxn ang="0">
                    <a:pos x="T0" y="T1"/>
                  </a:cxn>
                  <a:cxn ang="0">
                    <a:pos x="T2" y="T3"/>
                  </a:cxn>
                  <a:cxn ang="0">
                    <a:pos x="T4" y="T5"/>
                  </a:cxn>
                  <a:cxn ang="0">
                    <a:pos x="T6" y="T7"/>
                  </a:cxn>
                </a:cxnLst>
                <a:rect l="0" t="0" r="r" b="b"/>
                <a:pathLst>
                  <a:path w="266" h="213">
                    <a:moveTo>
                      <a:pt x="192" y="0"/>
                    </a:moveTo>
                    <a:cubicBezTo>
                      <a:pt x="222" y="30"/>
                      <a:pt x="247" y="66"/>
                      <a:pt x="266" y="104"/>
                    </a:cubicBezTo>
                    <a:cubicBezTo>
                      <a:pt x="0" y="213"/>
                      <a:pt x="0" y="213"/>
                      <a:pt x="0" y="213"/>
                    </a:cubicBezTo>
                    <a:lnTo>
                      <a:pt x="192" y="0"/>
                    </a:lnTo>
                    <a:close/>
                  </a:path>
                </a:pathLst>
              </a:custGeom>
              <a:grpFill/>
              <a:ln>
                <a:noFill/>
              </a:ln>
            </p:spPr>
            <p:txBody>
              <a:bodyPr/>
              <a:lstStyle/>
              <a:p>
                <a:pPr defTabSz="932151">
                  <a:defRPr/>
                </a:pPr>
                <a:endParaRPr lang="en-US" sz="1836" dirty="0">
                  <a:solidFill>
                    <a:srgbClr val="00B0F0"/>
                  </a:solidFill>
                </a:endParaRPr>
              </a:p>
            </p:txBody>
          </p:sp>
          <p:sp>
            <p:nvSpPr>
              <p:cNvPr id="150" name="Freeform 74"/>
              <p:cNvSpPr>
                <a:spLocks/>
              </p:cNvSpPr>
              <p:nvPr/>
            </p:nvSpPr>
            <p:spPr bwMode="auto">
              <a:xfrm>
                <a:off x="5369871" y="5543987"/>
                <a:ext cx="239111" cy="398988"/>
              </a:xfrm>
              <a:custGeom>
                <a:avLst/>
                <a:gdLst>
                  <a:gd name="T0" fmla="*/ 99 w 375"/>
                  <a:gd name="T1" fmla="*/ 622 h 622"/>
                  <a:gd name="T2" fmla="*/ 0 w 375"/>
                  <a:gd name="T3" fmla="*/ 356 h 622"/>
                  <a:gd name="T4" fmla="*/ 210 w 375"/>
                  <a:gd name="T5" fmla="*/ 0 h 622"/>
                  <a:gd name="T6" fmla="*/ 375 w 375"/>
                  <a:gd name="T7" fmla="*/ 351 h 622"/>
                  <a:gd name="T8" fmla="*/ 99 w 375"/>
                  <a:gd name="T9" fmla="*/ 622 h 622"/>
                </a:gdLst>
                <a:ahLst/>
                <a:cxnLst>
                  <a:cxn ang="0">
                    <a:pos x="T0" y="T1"/>
                  </a:cxn>
                  <a:cxn ang="0">
                    <a:pos x="T2" y="T3"/>
                  </a:cxn>
                  <a:cxn ang="0">
                    <a:pos x="T4" y="T5"/>
                  </a:cxn>
                  <a:cxn ang="0">
                    <a:pos x="T6" y="T7"/>
                  </a:cxn>
                  <a:cxn ang="0">
                    <a:pos x="T8" y="T9"/>
                  </a:cxn>
                </a:cxnLst>
                <a:rect l="0" t="0" r="r" b="b"/>
                <a:pathLst>
                  <a:path w="375" h="622">
                    <a:moveTo>
                      <a:pt x="99" y="622"/>
                    </a:moveTo>
                    <a:cubicBezTo>
                      <a:pt x="35" y="548"/>
                      <a:pt x="0" y="455"/>
                      <a:pt x="0" y="356"/>
                    </a:cubicBezTo>
                    <a:cubicBezTo>
                      <a:pt x="0" y="208"/>
                      <a:pt x="82" y="71"/>
                      <a:pt x="210" y="0"/>
                    </a:cubicBezTo>
                    <a:cubicBezTo>
                      <a:pt x="375" y="351"/>
                      <a:pt x="375" y="351"/>
                      <a:pt x="375" y="351"/>
                    </a:cubicBezTo>
                    <a:lnTo>
                      <a:pt x="99" y="622"/>
                    </a:lnTo>
                    <a:close/>
                  </a:path>
                </a:pathLst>
              </a:custGeom>
              <a:grpFill/>
              <a:ln>
                <a:noFill/>
              </a:ln>
            </p:spPr>
            <p:txBody>
              <a:bodyPr/>
              <a:lstStyle/>
              <a:p>
                <a:pPr defTabSz="932151">
                  <a:defRPr/>
                </a:pPr>
                <a:endParaRPr lang="en-US" sz="1836" dirty="0">
                  <a:solidFill>
                    <a:srgbClr val="00B0F0"/>
                  </a:solidFill>
                </a:endParaRPr>
              </a:p>
            </p:txBody>
          </p:sp>
          <p:sp>
            <p:nvSpPr>
              <p:cNvPr id="151" name="Freeform 75"/>
              <p:cNvSpPr>
                <a:spLocks/>
              </p:cNvSpPr>
              <p:nvPr/>
            </p:nvSpPr>
            <p:spPr bwMode="auto">
              <a:xfrm>
                <a:off x="5718972" y="5689726"/>
                <a:ext cx="172160" cy="64506"/>
              </a:xfrm>
              <a:custGeom>
                <a:avLst/>
                <a:gdLst>
                  <a:gd name="T0" fmla="*/ 0 w 269"/>
                  <a:gd name="T1" fmla="*/ 102 h 102"/>
                  <a:gd name="T2" fmla="*/ 249 w 269"/>
                  <a:gd name="T3" fmla="*/ 0 h 102"/>
                  <a:gd name="T4" fmla="*/ 269 w 269"/>
                  <a:gd name="T5" fmla="*/ 102 h 102"/>
                  <a:gd name="T6" fmla="*/ 0 w 269"/>
                  <a:gd name="T7" fmla="*/ 102 h 102"/>
                </a:gdLst>
                <a:ahLst/>
                <a:cxnLst>
                  <a:cxn ang="0">
                    <a:pos x="T0" y="T1"/>
                  </a:cxn>
                  <a:cxn ang="0">
                    <a:pos x="T2" y="T3"/>
                  </a:cxn>
                  <a:cxn ang="0">
                    <a:pos x="T4" y="T5"/>
                  </a:cxn>
                  <a:cxn ang="0">
                    <a:pos x="T6" y="T7"/>
                  </a:cxn>
                </a:cxnLst>
                <a:rect l="0" t="0" r="r" b="b"/>
                <a:pathLst>
                  <a:path w="269" h="102">
                    <a:moveTo>
                      <a:pt x="0" y="102"/>
                    </a:moveTo>
                    <a:cubicBezTo>
                      <a:pt x="249" y="0"/>
                      <a:pt x="249" y="0"/>
                      <a:pt x="249" y="0"/>
                    </a:cubicBezTo>
                    <a:cubicBezTo>
                      <a:pt x="260" y="33"/>
                      <a:pt x="267" y="67"/>
                      <a:pt x="269" y="102"/>
                    </a:cubicBezTo>
                    <a:lnTo>
                      <a:pt x="0" y="102"/>
                    </a:lnTo>
                    <a:close/>
                  </a:path>
                </a:pathLst>
              </a:custGeom>
              <a:grpFill/>
              <a:ln>
                <a:noFill/>
              </a:ln>
            </p:spPr>
            <p:txBody>
              <a:bodyPr/>
              <a:lstStyle/>
              <a:p>
                <a:pPr defTabSz="932151">
                  <a:defRPr/>
                </a:pPr>
                <a:endParaRPr lang="en-US" sz="1836" dirty="0">
                  <a:solidFill>
                    <a:srgbClr val="00B0F0"/>
                  </a:solidFill>
                </a:endParaRPr>
              </a:p>
            </p:txBody>
          </p:sp>
          <p:sp>
            <p:nvSpPr>
              <p:cNvPr id="152" name="Freeform 76"/>
              <p:cNvSpPr>
                <a:spLocks/>
              </p:cNvSpPr>
              <p:nvPr/>
            </p:nvSpPr>
            <p:spPr bwMode="auto">
              <a:xfrm>
                <a:off x="5458341" y="5859354"/>
                <a:ext cx="107600" cy="138571"/>
              </a:xfrm>
              <a:custGeom>
                <a:avLst/>
                <a:gdLst>
                  <a:gd name="T0" fmla="*/ 62 w 171"/>
                  <a:gd name="T1" fmla="*/ 215 h 215"/>
                  <a:gd name="T2" fmla="*/ 0 w 171"/>
                  <a:gd name="T3" fmla="*/ 169 h 215"/>
                  <a:gd name="T4" fmla="*/ 171 w 171"/>
                  <a:gd name="T5" fmla="*/ 0 h 215"/>
                  <a:gd name="T6" fmla="*/ 62 w 171"/>
                  <a:gd name="T7" fmla="*/ 215 h 215"/>
                </a:gdLst>
                <a:ahLst/>
                <a:cxnLst>
                  <a:cxn ang="0">
                    <a:pos x="T0" y="T1"/>
                  </a:cxn>
                  <a:cxn ang="0">
                    <a:pos x="T2" y="T3"/>
                  </a:cxn>
                  <a:cxn ang="0">
                    <a:pos x="T4" y="T5"/>
                  </a:cxn>
                  <a:cxn ang="0">
                    <a:pos x="T6" y="T7"/>
                  </a:cxn>
                </a:cxnLst>
                <a:rect l="0" t="0" r="r" b="b"/>
                <a:pathLst>
                  <a:path w="171" h="215">
                    <a:moveTo>
                      <a:pt x="62" y="215"/>
                    </a:moveTo>
                    <a:cubicBezTo>
                      <a:pt x="40" y="201"/>
                      <a:pt x="19" y="186"/>
                      <a:pt x="0" y="169"/>
                    </a:cubicBezTo>
                    <a:cubicBezTo>
                      <a:pt x="171" y="0"/>
                      <a:pt x="171" y="0"/>
                      <a:pt x="171" y="0"/>
                    </a:cubicBezTo>
                    <a:lnTo>
                      <a:pt x="62" y="215"/>
                    </a:lnTo>
                    <a:close/>
                  </a:path>
                </a:pathLst>
              </a:custGeom>
              <a:grpFill/>
              <a:ln>
                <a:noFill/>
              </a:ln>
            </p:spPr>
            <p:txBody>
              <a:bodyPr/>
              <a:lstStyle/>
              <a:p>
                <a:pPr defTabSz="932151">
                  <a:defRPr/>
                </a:pPr>
                <a:endParaRPr lang="en-US" sz="1836" dirty="0">
                  <a:solidFill>
                    <a:srgbClr val="00B0F0"/>
                  </a:solidFill>
                </a:endParaRPr>
              </a:p>
            </p:txBody>
          </p:sp>
          <p:sp>
            <p:nvSpPr>
              <p:cNvPr id="153" name="Freeform 77"/>
              <p:cNvSpPr>
                <a:spLocks/>
              </p:cNvSpPr>
              <p:nvPr/>
            </p:nvSpPr>
            <p:spPr bwMode="auto">
              <a:xfrm>
                <a:off x="5527684" y="5790070"/>
                <a:ext cx="363448" cy="243693"/>
              </a:xfrm>
              <a:custGeom>
                <a:avLst/>
                <a:gdLst>
                  <a:gd name="T0" fmla="*/ 160 w 566"/>
                  <a:gd name="T1" fmla="*/ 381 h 381"/>
                  <a:gd name="T2" fmla="*/ 0 w 566"/>
                  <a:gd name="T3" fmla="*/ 348 h 381"/>
                  <a:gd name="T4" fmla="*/ 176 w 566"/>
                  <a:gd name="T5" fmla="*/ 0 h 381"/>
                  <a:gd name="T6" fmla="*/ 566 w 566"/>
                  <a:gd name="T7" fmla="*/ 0 h 381"/>
                  <a:gd name="T8" fmla="*/ 160 w 566"/>
                  <a:gd name="T9" fmla="*/ 381 h 381"/>
                </a:gdLst>
                <a:ahLst/>
                <a:cxnLst>
                  <a:cxn ang="0">
                    <a:pos x="T0" y="T1"/>
                  </a:cxn>
                  <a:cxn ang="0">
                    <a:pos x="T2" y="T3"/>
                  </a:cxn>
                  <a:cxn ang="0">
                    <a:pos x="T4" y="T5"/>
                  </a:cxn>
                  <a:cxn ang="0">
                    <a:pos x="T6" y="T7"/>
                  </a:cxn>
                  <a:cxn ang="0">
                    <a:pos x="T8" y="T9"/>
                  </a:cxn>
                </a:cxnLst>
                <a:rect l="0" t="0" r="r" b="b"/>
                <a:pathLst>
                  <a:path w="566" h="381">
                    <a:moveTo>
                      <a:pt x="160" y="381"/>
                    </a:moveTo>
                    <a:cubicBezTo>
                      <a:pt x="104" y="381"/>
                      <a:pt x="50" y="370"/>
                      <a:pt x="0" y="348"/>
                    </a:cubicBezTo>
                    <a:cubicBezTo>
                      <a:pt x="176" y="0"/>
                      <a:pt x="176" y="0"/>
                      <a:pt x="176" y="0"/>
                    </a:cubicBezTo>
                    <a:cubicBezTo>
                      <a:pt x="566" y="0"/>
                      <a:pt x="566" y="0"/>
                      <a:pt x="566" y="0"/>
                    </a:cubicBezTo>
                    <a:cubicBezTo>
                      <a:pt x="552" y="213"/>
                      <a:pt x="375" y="381"/>
                      <a:pt x="160" y="381"/>
                    </a:cubicBezTo>
                    <a:close/>
                  </a:path>
                </a:pathLst>
              </a:custGeom>
              <a:grpFill/>
              <a:ln>
                <a:noFill/>
              </a:ln>
            </p:spPr>
            <p:txBody>
              <a:bodyPr/>
              <a:lstStyle/>
              <a:p>
                <a:pPr defTabSz="932151">
                  <a:defRPr/>
                </a:pPr>
                <a:endParaRPr lang="en-US" sz="1836" dirty="0">
                  <a:solidFill>
                    <a:srgbClr val="00B0F0"/>
                  </a:solidFill>
                </a:endParaRPr>
              </a:p>
            </p:txBody>
          </p:sp>
        </p:grpSp>
      </p:grpSp>
      <p:sp>
        <p:nvSpPr>
          <p:cNvPr id="156" name="Rectangle 155"/>
          <p:cNvSpPr/>
          <p:nvPr/>
        </p:nvSpPr>
        <p:spPr>
          <a:xfrm>
            <a:off x="10062841" y="999053"/>
            <a:ext cx="1359830" cy="707767"/>
          </a:xfrm>
          <a:prstGeom prst="rect">
            <a:avLst/>
          </a:prstGeom>
        </p:spPr>
        <p:txBody>
          <a:bodyPr wrap="none" lIns="182802" tIns="137101" rIns="182802" bIns="137101">
            <a:spAutoFit/>
          </a:bodyPr>
          <a:lstStyle/>
          <a:p>
            <a:pPr defTabSz="913873"/>
            <a:r>
              <a:rPr lang="en-US" sz="2800" dirty="0">
                <a:gradFill>
                  <a:gsLst>
                    <a:gs pos="0">
                      <a:schemeClr val="bg1"/>
                    </a:gs>
                    <a:gs pos="100000">
                      <a:schemeClr val="bg1"/>
                    </a:gs>
                  </a:gsLst>
                  <a:lin ang="5400000" scaled="1"/>
                </a:gradFill>
                <a:latin typeface="Segoe UI Light"/>
                <a:ea typeface="Calibri" panose="020F0502020204030204" pitchFamily="34" charset="0"/>
              </a:rPr>
              <a:t>Clients</a:t>
            </a:r>
          </a:p>
        </p:txBody>
      </p:sp>
      <p:sp>
        <p:nvSpPr>
          <p:cNvPr id="157" name="Rectangle 156"/>
          <p:cNvSpPr>
            <a:spLocks noChangeAspect="1"/>
          </p:cNvSpPr>
          <p:nvPr/>
        </p:nvSpPr>
        <p:spPr bwMode="auto">
          <a:xfrm>
            <a:off x="7152053" y="3234951"/>
            <a:ext cx="1860449" cy="395492"/>
          </a:xfrm>
          <a:prstGeom prst="rect">
            <a:avLst/>
          </a:prstGeom>
          <a:noFill/>
          <a:ln w="38100" cap="flat" cmpd="sng" algn="ctr">
            <a:noFill/>
            <a:prstDash val="solid"/>
            <a:headEnd type="none" w="med" len="med"/>
            <a:tailEnd type="none" w="med" len="med"/>
          </a:ln>
          <a:effectLst/>
        </p:spPr>
        <p:txBody>
          <a:bodyPr vert="horz" wrap="square" lIns="93216" tIns="91401" rIns="93216" bIns="91401" numCol="1" rtlCol="0" anchor="t" anchorCtr="0" compatLnSpc="1">
            <a:prstTxWarp prst="textNoShape">
              <a:avLst/>
            </a:prstTxWarp>
          </a:bodyPr>
          <a:lstStyle/>
          <a:p>
            <a:pPr algn="ctr" defTabSz="932597" fontAlgn="base">
              <a:lnSpc>
                <a:spcPct val="90000"/>
              </a:lnSpc>
              <a:spcBef>
                <a:spcPct val="0"/>
              </a:spcBef>
              <a:spcAft>
                <a:spcPts val="600"/>
              </a:spcAft>
            </a:pPr>
            <a:r>
              <a:rPr lang="en-US" sz="1200" dirty="0">
                <a:gradFill>
                  <a:gsLst>
                    <a:gs pos="0">
                      <a:schemeClr val="bg1"/>
                    </a:gs>
                    <a:gs pos="100000">
                      <a:schemeClr val="bg1"/>
                    </a:gs>
                  </a:gsLst>
                  <a:lin ang="5400000" scaled="1"/>
                </a:gradFill>
              </a:rPr>
              <a:t>Model is now a web service that is callable</a:t>
            </a:r>
          </a:p>
        </p:txBody>
      </p:sp>
      <p:pic>
        <p:nvPicPr>
          <p:cNvPr id="158" name="Picture 157"/>
          <p:cNvPicPr>
            <a:picLocks noChangeAspect="1"/>
          </p:cNvPicPr>
          <p:nvPr/>
        </p:nvPicPr>
        <p:blipFill>
          <a:blip r:embed="rId3"/>
          <a:stretch>
            <a:fillRect/>
          </a:stretch>
        </p:blipFill>
        <p:spPr>
          <a:xfrm>
            <a:off x="606377" y="1912767"/>
            <a:ext cx="2042229" cy="1163459"/>
          </a:xfrm>
          <a:prstGeom prst="rect">
            <a:avLst/>
          </a:prstGeom>
        </p:spPr>
      </p:pic>
      <p:cxnSp>
        <p:nvCxnSpPr>
          <p:cNvPr id="161" name="Straight Connector 160"/>
          <p:cNvCxnSpPr/>
          <p:nvPr/>
        </p:nvCxnSpPr>
        <p:spPr>
          <a:xfrm>
            <a:off x="9438514" y="1000261"/>
            <a:ext cx="0" cy="4831509"/>
          </a:xfrm>
          <a:prstGeom prst="line">
            <a:avLst/>
          </a:prstGeom>
          <a:ln w="38100">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162" name="Group 161"/>
          <p:cNvGrpSpPr/>
          <p:nvPr/>
        </p:nvGrpSpPr>
        <p:grpSpPr>
          <a:xfrm>
            <a:off x="7051160" y="4559510"/>
            <a:ext cx="2071033" cy="1220807"/>
            <a:chOff x="6508199" y="5380459"/>
            <a:chExt cx="2030609" cy="1196978"/>
          </a:xfrm>
        </p:grpSpPr>
        <p:sp>
          <p:nvSpPr>
            <p:cNvPr id="163" name="Rectangle 162"/>
            <p:cNvSpPr>
              <a:spLocks noChangeAspect="1"/>
            </p:cNvSpPr>
            <p:nvPr/>
          </p:nvSpPr>
          <p:spPr bwMode="auto">
            <a:xfrm>
              <a:off x="6508199" y="6189665"/>
              <a:ext cx="2030609" cy="387772"/>
            </a:xfrm>
            <a:prstGeom prst="rect">
              <a:avLst/>
            </a:prstGeom>
            <a:noFill/>
            <a:ln w="38100" cap="flat" cmpd="sng" algn="ctr">
              <a:noFill/>
              <a:prstDash val="solid"/>
              <a:headEnd type="none" w="med" len="med"/>
              <a:tailEnd type="none" w="med" len="med"/>
            </a:ln>
            <a:effectLst/>
          </p:spPr>
          <p:txBody>
            <a:bodyPr vert="horz" wrap="square" lIns="93216" tIns="91401" rIns="93216" bIns="91401" numCol="1" rtlCol="0" anchor="t" anchorCtr="0" compatLnSpc="1">
              <a:prstTxWarp prst="textNoShape">
                <a:avLst/>
              </a:prstTxWarp>
            </a:bodyPr>
            <a:lstStyle/>
            <a:p>
              <a:pPr algn="ctr" defTabSz="932597" fontAlgn="base">
                <a:lnSpc>
                  <a:spcPct val="90000"/>
                </a:lnSpc>
                <a:spcBef>
                  <a:spcPct val="0"/>
                </a:spcBef>
                <a:spcAft>
                  <a:spcPts val="600"/>
                </a:spcAft>
              </a:pPr>
              <a:r>
                <a:rPr lang="en-US" sz="1197" dirty="0">
                  <a:gradFill>
                    <a:gsLst>
                      <a:gs pos="0">
                        <a:schemeClr val="bg1"/>
                      </a:gs>
                      <a:gs pos="100000">
                        <a:schemeClr val="bg1"/>
                      </a:gs>
                    </a:gsLst>
                    <a:lin ang="5400000" scaled="1"/>
                  </a:gradFill>
                </a:rPr>
                <a:t>Monetize the API through our marketplace</a:t>
              </a:r>
            </a:p>
          </p:txBody>
        </p:sp>
        <p:pic>
          <p:nvPicPr>
            <p:cNvPr id="164" name="Picture 163"/>
            <p:cNvPicPr>
              <a:picLocks noChangeAspect="1"/>
            </p:cNvPicPr>
            <p:nvPr/>
          </p:nvPicPr>
          <p:blipFill>
            <a:blip r:embed="rId4"/>
            <a:stretch>
              <a:fillRect/>
            </a:stretch>
          </p:blipFill>
          <p:spPr>
            <a:xfrm>
              <a:off x="6922450" y="5380459"/>
              <a:ext cx="1210733" cy="722475"/>
            </a:xfrm>
            <a:prstGeom prst="rect">
              <a:avLst/>
            </a:prstGeom>
          </p:spPr>
        </p:pic>
        <p:cxnSp>
          <p:nvCxnSpPr>
            <p:cNvPr id="165" name="Straight Connector 164"/>
            <p:cNvCxnSpPr/>
            <p:nvPr/>
          </p:nvCxnSpPr>
          <p:spPr>
            <a:xfrm>
              <a:off x="6516825" y="6186126"/>
              <a:ext cx="202198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p:nvGrpSpPr>
        <p:grpSpPr>
          <a:xfrm>
            <a:off x="7434636" y="1579793"/>
            <a:ext cx="1295282" cy="1577131"/>
            <a:chOff x="6954979" y="2097980"/>
            <a:chExt cx="1270000" cy="1546347"/>
          </a:xfrm>
        </p:grpSpPr>
        <p:sp>
          <p:nvSpPr>
            <p:cNvPr id="167" name="Oval 166"/>
            <p:cNvSpPr/>
            <p:nvPr/>
          </p:nvSpPr>
          <p:spPr>
            <a:xfrm>
              <a:off x="7188226" y="2097980"/>
              <a:ext cx="780956" cy="780956"/>
            </a:xfrm>
            <a:prstGeom prst="ellipse">
              <a:avLst/>
            </a:prstGeom>
            <a:solidFill>
              <a:srgbClr val="00B0F0">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endParaRPr lang="en-US" sz="1836" dirty="0">
                <a:solidFill>
                  <a:srgbClr val="FFFFFF"/>
                </a:solidFill>
              </a:endParaRPr>
            </a:p>
          </p:txBody>
        </p:sp>
        <p:grpSp>
          <p:nvGrpSpPr>
            <p:cNvPr id="168" name="Group 167"/>
            <p:cNvGrpSpPr/>
            <p:nvPr/>
          </p:nvGrpSpPr>
          <p:grpSpPr>
            <a:xfrm>
              <a:off x="6954979" y="2453658"/>
              <a:ext cx="1270000" cy="1190669"/>
              <a:chOff x="6444986" y="2494569"/>
              <a:chExt cx="1270000" cy="1190669"/>
            </a:xfrm>
          </p:grpSpPr>
          <p:pic>
            <p:nvPicPr>
              <p:cNvPr id="169" name="Picture 168"/>
              <p:cNvPicPr>
                <a:picLocks noChangeAspect="1"/>
              </p:cNvPicPr>
              <p:nvPr/>
            </p:nvPicPr>
            <p:blipFill>
              <a:blip r:embed="rId5"/>
              <a:stretch>
                <a:fillRect/>
              </a:stretch>
            </p:blipFill>
            <p:spPr>
              <a:xfrm>
                <a:off x="6444986" y="2494569"/>
                <a:ext cx="1270000" cy="1187225"/>
              </a:xfrm>
              <a:prstGeom prst="rect">
                <a:avLst/>
              </a:prstGeom>
            </p:spPr>
          </p:pic>
          <p:sp>
            <p:nvSpPr>
              <p:cNvPr id="170" name="Rectangle 169"/>
              <p:cNvSpPr/>
              <p:nvPr/>
            </p:nvSpPr>
            <p:spPr>
              <a:xfrm>
                <a:off x="6672560" y="3075302"/>
                <a:ext cx="757799" cy="609936"/>
              </a:xfrm>
              <a:prstGeom prst="rect">
                <a:avLst/>
              </a:prstGeom>
            </p:spPr>
            <p:txBody>
              <a:bodyPr wrap="none" lIns="182802" tIns="137101" rIns="182802" bIns="137101">
                <a:spAutoFit/>
              </a:bodyPr>
              <a:lstStyle/>
              <a:p>
                <a:pPr defTabSz="913873"/>
                <a:r>
                  <a:rPr lang="en-US" sz="2200" dirty="0">
                    <a:solidFill>
                      <a:srgbClr val="0070C0"/>
                    </a:solidFill>
                    <a:latin typeface="Segoe UI Light"/>
                    <a:ea typeface="Calibri" panose="020F0502020204030204" pitchFamily="34" charset="0"/>
                  </a:rPr>
                  <a:t>API</a:t>
                </a:r>
              </a:p>
            </p:txBody>
          </p:sp>
        </p:grpSp>
      </p:grpSp>
      <p:cxnSp>
        <p:nvCxnSpPr>
          <p:cNvPr id="172" name="Straight Connector 171"/>
          <p:cNvCxnSpPr/>
          <p:nvPr/>
        </p:nvCxnSpPr>
        <p:spPr>
          <a:xfrm>
            <a:off x="7051160" y="3243264"/>
            <a:ext cx="2062235" cy="0"/>
          </a:xfrm>
          <a:prstGeom prst="line">
            <a:avLst/>
          </a:prstGeom>
          <a:ln>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nvGrpSpPr>
          <p:cNvPr id="175" name="Group 4"/>
          <p:cNvGrpSpPr>
            <a:grpSpLocks noChangeAspect="1"/>
          </p:cNvGrpSpPr>
          <p:nvPr/>
        </p:nvGrpSpPr>
        <p:grpSpPr bwMode="auto">
          <a:xfrm>
            <a:off x="4085886" y="1829273"/>
            <a:ext cx="2801048" cy="1800444"/>
            <a:chOff x="2254" y="1703"/>
            <a:chExt cx="1730" cy="1112"/>
          </a:xfrm>
        </p:grpSpPr>
        <p:sp>
          <p:nvSpPr>
            <p:cNvPr id="176" name="AutoShape 3"/>
            <p:cNvSpPr>
              <a:spLocks noChangeAspect="1" noChangeArrowheads="1" noTextEdit="1"/>
            </p:cNvSpPr>
            <p:nvPr/>
          </p:nvSpPr>
          <p:spPr bwMode="auto">
            <a:xfrm>
              <a:off x="2254" y="1704"/>
              <a:ext cx="1730" cy="11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77" name="Freeform 5"/>
            <p:cNvSpPr>
              <a:spLocks noEditPoints="1"/>
            </p:cNvSpPr>
            <p:nvPr/>
          </p:nvSpPr>
          <p:spPr bwMode="auto">
            <a:xfrm>
              <a:off x="2254" y="1703"/>
              <a:ext cx="1233" cy="1112"/>
            </a:xfrm>
            <a:custGeom>
              <a:avLst/>
              <a:gdLst>
                <a:gd name="T0" fmla="*/ 923 w 977"/>
                <a:gd name="T1" fmla="*/ 0 h 883"/>
                <a:gd name="T2" fmla="*/ 54 w 977"/>
                <a:gd name="T3" fmla="*/ 0 h 883"/>
                <a:gd name="T4" fmla="*/ 0 w 977"/>
                <a:gd name="T5" fmla="*/ 53 h 883"/>
                <a:gd name="T6" fmla="*/ 0 w 977"/>
                <a:gd name="T7" fmla="*/ 646 h 883"/>
                <a:gd name="T8" fmla="*/ 54 w 977"/>
                <a:gd name="T9" fmla="*/ 700 h 883"/>
                <a:gd name="T10" fmla="*/ 355 w 977"/>
                <a:gd name="T11" fmla="*/ 700 h 883"/>
                <a:gd name="T12" fmla="*/ 168 w 977"/>
                <a:gd name="T13" fmla="*/ 834 h 883"/>
                <a:gd name="T14" fmla="*/ 168 w 977"/>
                <a:gd name="T15" fmla="*/ 883 h 883"/>
                <a:gd name="T16" fmla="*/ 393 w 977"/>
                <a:gd name="T17" fmla="*/ 883 h 883"/>
                <a:gd name="T18" fmla="*/ 568 w 977"/>
                <a:gd name="T19" fmla="*/ 883 h 883"/>
                <a:gd name="T20" fmla="*/ 808 w 977"/>
                <a:gd name="T21" fmla="*/ 883 h 883"/>
                <a:gd name="T22" fmla="*/ 808 w 977"/>
                <a:gd name="T23" fmla="*/ 834 h 883"/>
                <a:gd name="T24" fmla="*/ 618 w 977"/>
                <a:gd name="T25" fmla="*/ 700 h 883"/>
                <a:gd name="T26" fmla="*/ 923 w 977"/>
                <a:gd name="T27" fmla="*/ 700 h 883"/>
                <a:gd name="T28" fmla="*/ 977 w 977"/>
                <a:gd name="T29" fmla="*/ 646 h 883"/>
                <a:gd name="T30" fmla="*/ 977 w 977"/>
                <a:gd name="T31" fmla="*/ 53 h 883"/>
                <a:gd name="T32" fmla="*/ 923 w 977"/>
                <a:gd name="T33" fmla="*/ 0 h 883"/>
                <a:gd name="T34" fmla="*/ 915 w 977"/>
                <a:gd name="T35" fmla="*/ 639 h 883"/>
                <a:gd name="T36" fmla="*/ 61 w 977"/>
                <a:gd name="T37" fmla="*/ 639 h 883"/>
                <a:gd name="T38" fmla="*/ 61 w 977"/>
                <a:gd name="T39" fmla="*/ 61 h 883"/>
                <a:gd name="T40" fmla="*/ 915 w 977"/>
                <a:gd name="T41" fmla="*/ 61 h 883"/>
                <a:gd name="T42" fmla="*/ 915 w 977"/>
                <a:gd name="T43" fmla="*/ 639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7" h="883">
                  <a:moveTo>
                    <a:pt x="923" y="0"/>
                  </a:moveTo>
                  <a:cubicBezTo>
                    <a:pt x="54" y="0"/>
                    <a:pt x="54" y="0"/>
                    <a:pt x="54" y="0"/>
                  </a:cubicBezTo>
                  <a:cubicBezTo>
                    <a:pt x="24" y="0"/>
                    <a:pt x="0" y="24"/>
                    <a:pt x="0" y="53"/>
                  </a:cubicBezTo>
                  <a:cubicBezTo>
                    <a:pt x="0" y="646"/>
                    <a:pt x="0" y="646"/>
                    <a:pt x="0" y="646"/>
                  </a:cubicBezTo>
                  <a:cubicBezTo>
                    <a:pt x="0" y="676"/>
                    <a:pt x="24" y="700"/>
                    <a:pt x="54" y="700"/>
                  </a:cubicBezTo>
                  <a:cubicBezTo>
                    <a:pt x="355" y="700"/>
                    <a:pt x="355" y="700"/>
                    <a:pt x="355" y="700"/>
                  </a:cubicBezTo>
                  <a:cubicBezTo>
                    <a:pt x="384" y="819"/>
                    <a:pt x="353" y="834"/>
                    <a:pt x="168" y="834"/>
                  </a:cubicBezTo>
                  <a:cubicBezTo>
                    <a:pt x="168" y="883"/>
                    <a:pt x="168" y="883"/>
                    <a:pt x="168" y="883"/>
                  </a:cubicBezTo>
                  <a:cubicBezTo>
                    <a:pt x="393" y="883"/>
                    <a:pt x="393" y="883"/>
                    <a:pt x="393" y="883"/>
                  </a:cubicBezTo>
                  <a:cubicBezTo>
                    <a:pt x="568" y="883"/>
                    <a:pt x="568" y="883"/>
                    <a:pt x="568" y="883"/>
                  </a:cubicBezTo>
                  <a:cubicBezTo>
                    <a:pt x="808" y="883"/>
                    <a:pt x="808" y="883"/>
                    <a:pt x="808" y="883"/>
                  </a:cubicBezTo>
                  <a:cubicBezTo>
                    <a:pt x="808" y="834"/>
                    <a:pt x="808" y="834"/>
                    <a:pt x="808" y="834"/>
                  </a:cubicBezTo>
                  <a:cubicBezTo>
                    <a:pt x="603" y="834"/>
                    <a:pt x="589" y="819"/>
                    <a:pt x="618" y="700"/>
                  </a:cubicBezTo>
                  <a:cubicBezTo>
                    <a:pt x="923" y="700"/>
                    <a:pt x="923" y="700"/>
                    <a:pt x="923" y="700"/>
                  </a:cubicBezTo>
                  <a:cubicBezTo>
                    <a:pt x="953" y="700"/>
                    <a:pt x="977" y="676"/>
                    <a:pt x="977" y="646"/>
                  </a:cubicBezTo>
                  <a:cubicBezTo>
                    <a:pt x="977" y="53"/>
                    <a:pt x="977" y="53"/>
                    <a:pt x="977" y="53"/>
                  </a:cubicBezTo>
                  <a:cubicBezTo>
                    <a:pt x="977" y="24"/>
                    <a:pt x="953" y="0"/>
                    <a:pt x="923" y="0"/>
                  </a:cubicBezTo>
                  <a:close/>
                  <a:moveTo>
                    <a:pt x="915" y="639"/>
                  </a:moveTo>
                  <a:cubicBezTo>
                    <a:pt x="61" y="639"/>
                    <a:pt x="61" y="639"/>
                    <a:pt x="61" y="639"/>
                  </a:cubicBezTo>
                  <a:cubicBezTo>
                    <a:pt x="61" y="61"/>
                    <a:pt x="61" y="61"/>
                    <a:pt x="61" y="61"/>
                  </a:cubicBezTo>
                  <a:cubicBezTo>
                    <a:pt x="915" y="61"/>
                    <a:pt x="915" y="61"/>
                    <a:pt x="915" y="61"/>
                  </a:cubicBezTo>
                  <a:lnTo>
                    <a:pt x="915" y="63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78" name="Rectangle 6"/>
            <p:cNvSpPr>
              <a:spLocks noChangeArrowheads="1"/>
            </p:cNvSpPr>
            <p:nvPr/>
          </p:nvSpPr>
          <p:spPr bwMode="auto">
            <a:xfrm>
              <a:off x="2331" y="1780"/>
              <a:ext cx="1078" cy="728"/>
            </a:xfrm>
            <a:prstGeom prst="rect">
              <a:avLst/>
            </a:prstGeom>
            <a:solidFill>
              <a:srgbClr val="4C4C4C"/>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79" name="Rectangle 7"/>
            <p:cNvSpPr>
              <a:spLocks noChangeArrowheads="1"/>
            </p:cNvSpPr>
            <p:nvPr/>
          </p:nvSpPr>
          <p:spPr bwMode="auto">
            <a:xfrm>
              <a:off x="2331" y="1780"/>
              <a:ext cx="1078" cy="110"/>
            </a:xfrm>
            <a:prstGeom prst="rect">
              <a:avLst/>
            </a:prstGeom>
            <a:solidFill>
              <a:srgbClr val="999999"/>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80" name="Oval 8"/>
            <p:cNvSpPr>
              <a:spLocks noChangeArrowheads="1"/>
            </p:cNvSpPr>
            <p:nvPr/>
          </p:nvSpPr>
          <p:spPr bwMode="auto">
            <a:xfrm>
              <a:off x="2358" y="1796"/>
              <a:ext cx="77" cy="77"/>
            </a:xfrm>
            <a:prstGeom prst="ellipse">
              <a:avLst/>
            </a:prstGeom>
            <a:solidFill>
              <a:srgbClr val="0070C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81" name="Line 9"/>
            <p:cNvSpPr>
              <a:spLocks noChangeShapeType="1"/>
            </p:cNvSpPr>
            <p:nvPr/>
          </p:nvSpPr>
          <p:spPr bwMode="auto">
            <a:xfrm flipH="1">
              <a:off x="2379" y="1835"/>
              <a:ext cx="42" cy="0"/>
            </a:xfrm>
            <a:prstGeom prst="line">
              <a:avLst/>
            </a:prstGeom>
            <a:noFill/>
            <a:ln w="6350" cap="flat">
              <a:solidFill>
                <a:srgbClr val="E6E6E6"/>
              </a:solidFill>
              <a:prstDash val="solid"/>
              <a:miter lim="800000"/>
              <a:headEnd/>
              <a:tailEnd/>
            </a:ln>
            <a:extLst>
              <a:ext uri="{909E8E84-426E-40dd-AFC4-6F175D3DCCD1}">
                <a14:hiddenFill xmlns="" xmlns:a14="http://schemas.microsoft.com/office/drawing/2010/main">
                  <a:noFill/>
                </a14:hiddenFill>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82" name="Line 10"/>
            <p:cNvSpPr>
              <a:spLocks noChangeShapeType="1"/>
            </p:cNvSpPr>
            <p:nvPr/>
          </p:nvSpPr>
          <p:spPr bwMode="auto">
            <a:xfrm>
              <a:off x="2412" y="1835"/>
              <a:ext cx="0" cy="0"/>
            </a:xfrm>
            <a:prstGeom prst="line">
              <a:avLst/>
            </a:prstGeom>
            <a:noFill/>
            <a:ln w="6350" cap="flat">
              <a:solidFill>
                <a:srgbClr val="E6E6E6"/>
              </a:solidFill>
              <a:prstDash val="solid"/>
              <a:miter lim="800000"/>
              <a:headEnd/>
              <a:tailEnd/>
            </a:ln>
            <a:extLst>
              <a:ext uri="{909E8E84-426E-40dd-AFC4-6F175D3DCCD1}">
                <a14:hiddenFill xmlns="" xmlns:a14="http://schemas.microsoft.com/office/drawing/2010/main">
                  <a:noFill/>
                </a14:hiddenFill>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83" name="Freeform 11"/>
            <p:cNvSpPr>
              <a:spLocks/>
            </p:cNvSpPr>
            <p:nvPr/>
          </p:nvSpPr>
          <p:spPr bwMode="auto">
            <a:xfrm>
              <a:off x="2378" y="1819"/>
              <a:ext cx="17" cy="32"/>
            </a:xfrm>
            <a:custGeom>
              <a:avLst/>
              <a:gdLst>
                <a:gd name="T0" fmla="*/ 17 w 17"/>
                <a:gd name="T1" fmla="*/ 32 h 32"/>
                <a:gd name="T2" fmla="*/ 0 w 17"/>
                <a:gd name="T3" fmla="*/ 16 h 32"/>
                <a:gd name="T4" fmla="*/ 17 w 17"/>
                <a:gd name="T5" fmla="*/ 0 h 32"/>
              </a:gdLst>
              <a:ahLst/>
              <a:cxnLst>
                <a:cxn ang="0">
                  <a:pos x="T0" y="T1"/>
                </a:cxn>
                <a:cxn ang="0">
                  <a:pos x="T2" y="T3"/>
                </a:cxn>
                <a:cxn ang="0">
                  <a:pos x="T4" y="T5"/>
                </a:cxn>
              </a:cxnLst>
              <a:rect l="0" t="0" r="r" b="b"/>
              <a:pathLst>
                <a:path w="17" h="32">
                  <a:moveTo>
                    <a:pt x="17" y="32"/>
                  </a:moveTo>
                  <a:lnTo>
                    <a:pt x="0" y="16"/>
                  </a:lnTo>
                  <a:lnTo>
                    <a:pt x="17" y="0"/>
                  </a:lnTo>
                </a:path>
              </a:pathLst>
            </a:custGeom>
            <a:noFill/>
            <a:ln w="6350" cap="flat">
              <a:solidFill>
                <a:srgbClr val="E6E6E6"/>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84" name="Rectangle 12"/>
            <p:cNvSpPr>
              <a:spLocks noChangeArrowheads="1"/>
            </p:cNvSpPr>
            <p:nvPr/>
          </p:nvSpPr>
          <p:spPr bwMode="auto">
            <a:xfrm>
              <a:off x="3338" y="1780"/>
              <a:ext cx="71" cy="65"/>
            </a:xfrm>
            <a:prstGeom prst="rect">
              <a:avLst/>
            </a:prstGeom>
            <a:solidFill>
              <a:srgbClr val="DD5900"/>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85" name="Line 13"/>
            <p:cNvSpPr>
              <a:spLocks noChangeShapeType="1"/>
            </p:cNvSpPr>
            <p:nvPr/>
          </p:nvSpPr>
          <p:spPr bwMode="auto">
            <a:xfrm>
              <a:off x="3358" y="1796"/>
              <a:ext cx="34" cy="34"/>
            </a:xfrm>
            <a:prstGeom prst="line">
              <a:avLst/>
            </a:prstGeom>
            <a:noFill/>
            <a:ln w="3175" cap="flat">
              <a:solidFill>
                <a:srgbClr val="E6E6E6"/>
              </a:solidFill>
              <a:prstDash val="solid"/>
              <a:miter lim="800000"/>
              <a:headEnd/>
              <a:tailEnd/>
            </a:ln>
            <a:extLst>
              <a:ext uri="{909E8E84-426E-40dd-AFC4-6F175D3DCCD1}">
                <a14:hiddenFill xmlns="" xmlns:a14="http://schemas.microsoft.com/office/drawing/2010/main">
                  <a:noFill/>
                </a14:hiddenFill>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86" name="Line 14"/>
            <p:cNvSpPr>
              <a:spLocks noChangeShapeType="1"/>
            </p:cNvSpPr>
            <p:nvPr/>
          </p:nvSpPr>
          <p:spPr bwMode="auto">
            <a:xfrm flipH="1">
              <a:off x="3358" y="1796"/>
              <a:ext cx="34" cy="34"/>
            </a:xfrm>
            <a:prstGeom prst="line">
              <a:avLst/>
            </a:prstGeom>
            <a:noFill/>
            <a:ln w="3175" cap="flat">
              <a:solidFill>
                <a:srgbClr val="E6E6E6"/>
              </a:solidFill>
              <a:prstDash val="solid"/>
              <a:miter lim="800000"/>
              <a:headEnd/>
              <a:tailEnd/>
            </a:ln>
            <a:extLst>
              <a:ext uri="{909E8E84-426E-40dd-AFC4-6F175D3DCCD1}">
                <a14:hiddenFill xmlns="" xmlns:a14="http://schemas.microsoft.com/office/drawing/2010/main">
                  <a:noFill/>
                </a14:hiddenFill>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87" name="Rectangle 15"/>
            <p:cNvSpPr>
              <a:spLocks noChangeArrowheads="1"/>
            </p:cNvSpPr>
            <p:nvPr/>
          </p:nvSpPr>
          <p:spPr bwMode="auto">
            <a:xfrm>
              <a:off x="2474" y="1807"/>
              <a:ext cx="824" cy="57"/>
            </a:xfrm>
            <a:prstGeom prst="rect">
              <a:avLst/>
            </a:prstGeom>
            <a:solidFill>
              <a:srgbClr val="FFFFFF"/>
            </a:solidFill>
            <a:ln w="6350" cap="flat">
              <a:solidFill>
                <a:srgbClr val="E6E6E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88" name="Freeform 16"/>
            <p:cNvSpPr>
              <a:spLocks/>
            </p:cNvSpPr>
            <p:nvPr/>
          </p:nvSpPr>
          <p:spPr bwMode="auto">
            <a:xfrm>
              <a:off x="2624" y="1981"/>
              <a:ext cx="464" cy="78"/>
            </a:xfrm>
            <a:custGeom>
              <a:avLst/>
              <a:gdLst>
                <a:gd name="T0" fmla="*/ 346 w 368"/>
                <a:gd name="T1" fmla="*/ 62 h 62"/>
                <a:gd name="T2" fmla="*/ 22 w 368"/>
                <a:gd name="T3" fmla="*/ 62 h 62"/>
                <a:gd name="T4" fmla="*/ 0 w 368"/>
                <a:gd name="T5" fmla="*/ 40 h 62"/>
                <a:gd name="T6" fmla="*/ 0 w 368"/>
                <a:gd name="T7" fmla="*/ 22 h 62"/>
                <a:gd name="T8" fmla="*/ 22 w 368"/>
                <a:gd name="T9" fmla="*/ 0 h 62"/>
                <a:gd name="T10" fmla="*/ 346 w 368"/>
                <a:gd name="T11" fmla="*/ 0 h 62"/>
                <a:gd name="T12" fmla="*/ 368 w 368"/>
                <a:gd name="T13" fmla="*/ 22 h 62"/>
                <a:gd name="T14" fmla="*/ 368 w 368"/>
                <a:gd name="T15" fmla="*/ 40 h 62"/>
                <a:gd name="T16" fmla="*/ 346 w 368"/>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8" h="62">
                  <a:moveTo>
                    <a:pt x="346" y="62"/>
                  </a:moveTo>
                  <a:cubicBezTo>
                    <a:pt x="22" y="62"/>
                    <a:pt x="22" y="62"/>
                    <a:pt x="22" y="62"/>
                  </a:cubicBezTo>
                  <a:cubicBezTo>
                    <a:pt x="10" y="62"/>
                    <a:pt x="0" y="52"/>
                    <a:pt x="0" y="40"/>
                  </a:cubicBezTo>
                  <a:cubicBezTo>
                    <a:pt x="0" y="22"/>
                    <a:pt x="0" y="22"/>
                    <a:pt x="0" y="22"/>
                  </a:cubicBezTo>
                  <a:cubicBezTo>
                    <a:pt x="0" y="10"/>
                    <a:pt x="10" y="0"/>
                    <a:pt x="22" y="0"/>
                  </a:cubicBezTo>
                  <a:cubicBezTo>
                    <a:pt x="346" y="0"/>
                    <a:pt x="346" y="0"/>
                    <a:pt x="346" y="0"/>
                  </a:cubicBezTo>
                  <a:cubicBezTo>
                    <a:pt x="358" y="0"/>
                    <a:pt x="368" y="10"/>
                    <a:pt x="368" y="22"/>
                  </a:cubicBezTo>
                  <a:cubicBezTo>
                    <a:pt x="368" y="40"/>
                    <a:pt x="368" y="40"/>
                    <a:pt x="368" y="40"/>
                  </a:cubicBezTo>
                  <a:cubicBezTo>
                    <a:pt x="368" y="52"/>
                    <a:pt x="358" y="62"/>
                    <a:pt x="346" y="62"/>
                  </a:cubicBezTo>
                  <a:close/>
                </a:path>
              </a:pathLst>
            </a:custGeom>
            <a:solidFill>
              <a:srgbClr val="FFFFFF"/>
            </a:solidFill>
            <a:ln w="6350" cap="flat">
              <a:solidFill>
                <a:srgbClr val="E6E6E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89" name="Freeform 17"/>
            <p:cNvSpPr>
              <a:spLocks/>
            </p:cNvSpPr>
            <p:nvPr/>
          </p:nvSpPr>
          <p:spPr bwMode="auto">
            <a:xfrm>
              <a:off x="2466" y="2135"/>
              <a:ext cx="275" cy="77"/>
            </a:xfrm>
            <a:custGeom>
              <a:avLst/>
              <a:gdLst>
                <a:gd name="T0" fmla="*/ 196 w 218"/>
                <a:gd name="T1" fmla="*/ 61 h 61"/>
                <a:gd name="T2" fmla="*/ 22 w 218"/>
                <a:gd name="T3" fmla="*/ 61 h 61"/>
                <a:gd name="T4" fmla="*/ 0 w 218"/>
                <a:gd name="T5" fmla="*/ 39 h 61"/>
                <a:gd name="T6" fmla="*/ 0 w 218"/>
                <a:gd name="T7" fmla="*/ 22 h 61"/>
                <a:gd name="T8" fmla="*/ 22 w 218"/>
                <a:gd name="T9" fmla="*/ 0 h 61"/>
                <a:gd name="T10" fmla="*/ 196 w 218"/>
                <a:gd name="T11" fmla="*/ 0 h 61"/>
                <a:gd name="T12" fmla="*/ 218 w 218"/>
                <a:gd name="T13" fmla="*/ 22 h 61"/>
                <a:gd name="T14" fmla="*/ 218 w 218"/>
                <a:gd name="T15" fmla="*/ 39 h 61"/>
                <a:gd name="T16" fmla="*/ 196 w 218"/>
                <a:gd name="T17"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8" h="61">
                  <a:moveTo>
                    <a:pt x="196" y="61"/>
                  </a:moveTo>
                  <a:cubicBezTo>
                    <a:pt x="22" y="61"/>
                    <a:pt x="22" y="61"/>
                    <a:pt x="22" y="61"/>
                  </a:cubicBezTo>
                  <a:cubicBezTo>
                    <a:pt x="10" y="61"/>
                    <a:pt x="0" y="51"/>
                    <a:pt x="0" y="39"/>
                  </a:cubicBezTo>
                  <a:cubicBezTo>
                    <a:pt x="0" y="22"/>
                    <a:pt x="0" y="22"/>
                    <a:pt x="0" y="22"/>
                  </a:cubicBezTo>
                  <a:cubicBezTo>
                    <a:pt x="0" y="10"/>
                    <a:pt x="10" y="0"/>
                    <a:pt x="22" y="0"/>
                  </a:cubicBezTo>
                  <a:cubicBezTo>
                    <a:pt x="196" y="0"/>
                    <a:pt x="196" y="0"/>
                    <a:pt x="196" y="0"/>
                  </a:cubicBezTo>
                  <a:cubicBezTo>
                    <a:pt x="208" y="0"/>
                    <a:pt x="218" y="10"/>
                    <a:pt x="218" y="22"/>
                  </a:cubicBezTo>
                  <a:cubicBezTo>
                    <a:pt x="218" y="39"/>
                    <a:pt x="218" y="39"/>
                    <a:pt x="218" y="39"/>
                  </a:cubicBezTo>
                  <a:cubicBezTo>
                    <a:pt x="218" y="51"/>
                    <a:pt x="208" y="61"/>
                    <a:pt x="196" y="61"/>
                  </a:cubicBezTo>
                  <a:close/>
                </a:path>
              </a:pathLst>
            </a:custGeom>
            <a:solidFill>
              <a:srgbClr val="FFFFFF"/>
            </a:solidFill>
            <a:ln w="6350" cap="flat">
              <a:solidFill>
                <a:srgbClr val="E6E6E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90" name="Freeform 18"/>
            <p:cNvSpPr>
              <a:spLocks/>
            </p:cNvSpPr>
            <p:nvPr/>
          </p:nvSpPr>
          <p:spPr bwMode="auto">
            <a:xfrm>
              <a:off x="2806" y="2135"/>
              <a:ext cx="275" cy="77"/>
            </a:xfrm>
            <a:custGeom>
              <a:avLst/>
              <a:gdLst>
                <a:gd name="T0" fmla="*/ 196 w 218"/>
                <a:gd name="T1" fmla="*/ 61 h 61"/>
                <a:gd name="T2" fmla="*/ 22 w 218"/>
                <a:gd name="T3" fmla="*/ 61 h 61"/>
                <a:gd name="T4" fmla="*/ 0 w 218"/>
                <a:gd name="T5" fmla="*/ 39 h 61"/>
                <a:gd name="T6" fmla="*/ 0 w 218"/>
                <a:gd name="T7" fmla="*/ 22 h 61"/>
                <a:gd name="T8" fmla="*/ 22 w 218"/>
                <a:gd name="T9" fmla="*/ 0 h 61"/>
                <a:gd name="T10" fmla="*/ 196 w 218"/>
                <a:gd name="T11" fmla="*/ 0 h 61"/>
                <a:gd name="T12" fmla="*/ 218 w 218"/>
                <a:gd name="T13" fmla="*/ 22 h 61"/>
                <a:gd name="T14" fmla="*/ 218 w 218"/>
                <a:gd name="T15" fmla="*/ 39 h 61"/>
                <a:gd name="T16" fmla="*/ 196 w 218"/>
                <a:gd name="T17"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8" h="61">
                  <a:moveTo>
                    <a:pt x="196" y="61"/>
                  </a:moveTo>
                  <a:cubicBezTo>
                    <a:pt x="22" y="61"/>
                    <a:pt x="22" y="61"/>
                    <a:pt x="22" y="61"/>
                  </a:cubicBezTo>
                  <a:cubicBezTo>
                    <a:pt x="9" y="61"/>
                    <a:pt x="0" y="51"/>
                    <a:pt x="0" y="39"/>
                  </a:cubicBezTo>
                  <a:cubicBezTo>
                    <a:pt x="0" y="22"/>
                    <a:pt x="0" y="22"/>
                    <a:pt x="0" y="22"/>
                  </a:cubicBezTo>
                  <a:cubicBezTo>
                    <a:pt x="0" y="10"/>
                    <a:pt x="9" y="0"/>
                    <a:pt x="22" y="0"/>
                  </a:cubicBezTo>
                  <a:cubicBezTo>
                    <a:pt x="196" y="0"/>
                    <a:pt x="196" y="0"/>
                    <a:pt x="196" y="0"/>
                  </a:cubicBezTo>
                  <a:cubicBezTo>
                    <a:pt x="208" y="0"/>
                    <a:pt x="218" y="10"/>
                    <a:pt x="218" y="22"/>
                  </a:cubicBezTo>
                  <a:cubicBezTo>
                    <a:pt x="218" y="39"/>
                    <a:pt x="218" y="39"/>
                    <a:pt x="218" y="39"/>
                  </a:cubicBezTo>
                  <a:cubicBezTo>
                    <a:pt x="218" y="51"/>
                    <a:pt x="208" y="61"/>
                    <a:pt x="196" y="61"/>
                  </a:cubicBezTo>
                  <a:close/>
                </a:path>
              </a:pathLst>
            </a:custGeom>
            <a:solidFill>
              <a:srgbClr val="FFFFFF"/>
            </a:solidFill>
            <a:ln w="6350" cap="flat">
              <a:solidFill>
                <a:srgbClr val="E6E6E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91" name="Freeform 19"/>
            <p:cNvSpPr>
              <a:spLocks/>
            </p:cNvSpPr>
            <p:nvPr/>
          </p:nvSpPr>
          <p:spPr bwMode="auto">
            <a:xfrm>
              <a:off x="3071" y="2242"/>
              <a:ext cx="275" cy="77"/>
            </a:xfrm>
            <a:custGeom>
              <a:avLst/>
              <a:gdLst>
                <a:gd name="T0" fmla="*/ 196 w 218"/>
                <a:gd name="T1" fmla="*/ 61 h 61"/>
                <a:gd name="T2" fmla="*/ 22 w 218"/>
                <a:gd name="T3" fmla="*/ 61 h 61"/>
                <a:gd name="T4" fmla="*/ 0 w 218"/>
                <a:gd name="T5" fmla="*/ 39 h 61"/>
                <a:gd name="T6" fmla="*/ 0 w 218"/>
                <a:gd name="T7" fmla="*/ 22 h 61"/>
                <a:gd name="T8" fmla="*/ 22 w 218"/>
                <a:gd name="T9" fmla="*/ 0 h 61"/>
                <a:gd name="T10" fmla="*/ 196 w 218"/>
                <a:gd name="T11" fmla="*/ 0 h 61"/>
                <a:gd name="T12" fmla="*/ 218 w 218"/>
                <a:gd name="T13" fmla="*/ 22 h 61"/>
                <a:gd name="T14" fmla="*/ 218 w 218"/>
                <a:gd name="T15" fmla="*/ 39 h 61"/>
                <a:gd name="T16" fmla="*/ 196 w 218"/>
                <a:gd name="T17"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8" h="61">
                  <a:moveTo>
                    <a:pt x="196" y="61"/>
                  </a:moveTo>
                  <a:cubicBezTo>
                    <a:pt x="22" y="61"/>
                    <a:pt x="22" y="61"/>
                    <a:pt x="22" y="61"/>
                  </a:cubicBezTo>
                  <a:cubicBezTo>
                    <a:pt x="10" y="61"/>
                    <a:pt x="0" y="52"/>
                    <a:pt x="0" y="39"/>
                  </a:cubicBezTo>
                  <a:cubicBezTo>
                    <a:pt x="0" y="22"/>
                    <a:pt x="0" y="22"/>
                    <a:pt x="0" y="22"/>
                  </a:cubicBezTo>
                  <a:cubicBezTo>
                    <a:pt x="0" y="10"/>
                    <a:pt x="10" y="0"/>
                    <a:pt x="22" y="0"/>
                  </a:cubicBezTo>
                  <a:cubicBezTo>
                    <a:pt x="196" y="0"/>
                    <a:pt x="196" y="0"/>
                    <a:pt x="196" y="0"/>
                  </a:cubicBezTo>
                  <a:cubicBezTo>
                    <a:pt x="208" y="0"/>
                    <a:pt x="218" y="10"/>
                    <a:pt x="218" y="22"/>
                  </a:cubicBezTo>
                  <a:cubicBezTo>
                    <a:pt x="218" y="39"/>
                    <a:pt x="218" y="39"/>
                    <a:pt x="218" y="39"/>
                  </a:cubicBezTo>
                  <a:cubicBezTo>
                    <a:pt x="218" y="52"/>
                    <a:pt x="208" y="61"/>
                    <a:pt x="196" y="61"/>
                  </a:cubicBezTo>
                  <a:close/>
                </a:path>
              </a:pathLst>
            </a:custGeom>
            <a:solidFill>
              <a:srgbClr val="FFFFFF"/>
            </a:solidFill>
            <a:ln w="6350" cap="flat">
              <a:solidFill>
                <a:srgbClr val="E6E6E6"/>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92" name="Freeform 20"/>
            <p:cNvSpPr>
              <a:spLocks/>
            </p:cNvSpPr>
            <p:nvPr/>
          </p:nvSpPr>
          <p:spPr bwMode="auto">
            <a:xfrm>
              <a:off x="2604" y="2060"/>
              <a:ext cx="258" cy="47"/>
            </a:xfrm>
            <a:custGeom>
              <a:avLst/>
              <a:gdLst>
                <a:gd name="T0" fmla="*/ 258 w 258"/>
                <a:gd name="T1" fmla="*/ 0 h 47"/>
                <a:gd name="T2" fmla="*/ 258 w 258"/>
                <a:gd name="T3" fmla="*/ 24 h 47"/>
                <a:gd name="T4" fmla="*/ 0 w 258"/>
                <a:gd name="T5" fmla="*/ 24 h 47"/>
                <a:gd name="T6" fmla="*/ 0 w 258"/>
                <a:gd name="T7" fmla="*/ 47 h 47"/>
              </a:gdLst>
              <a:ahLst/>
              <a:cxnLst>
                <a:cxn ang="0">
                  <a:pos x="T0" y="T1"/>
                </a:cxn>
                <a:cxn ang="0">
                  <a:pos x="T2" y="T3"/>
                </a:cxn>
                <a:cxn ang="0">
                  <a:pos x="T4" y="T5"/>
                </a:cxn>
                <a:cxn ang="0">
                  <a:pos x="T6" y="T7"/>
                </a:cxn>
              </a:cxnLst>
              <a:rect l="0" t="0" r="r" b="b"/>
              <a:pathLst>
                <a:path w="258" h="47">
                  <a:moveTo>
                    <a:pt x="258" y="0"/>
                  </a:moveTo>
                  <a:lnTo>
                    <a:pt x="258" y="24"/>
                  </a:lnTo>
                  <a:lnTo>
                    <a:pt x="0" y="24"/>
                  </a:lnTo>
                  <a:lnTo>
                    <a:pt x="0" y="47"/>
                  </a:lnTo>
                </a:path>
              </a:pathLst>
            </a:custGeom>
            <a:noFill/>
            <a:ln w="6350" cap="flat">
              <a:solidFill>
                <a:srgbClr val="E6E6E6"/>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93" name="Freeform 21"/>
            <p:cNvSpPr>
              <a:spLocks/>
            </p:cNvSpPr>
            <p:nvPr/>
          </p:nvSpPr>
          <p:spPr bwMode="auto">
            <a:xfrm>
              <a:off x="2592" y="2103"/>
              <a:ext cx="23" cy="20"/>
            </a:xfrm>
            <a:custGeom>
              <a:avLst/>
              <a:gdLst>
                <a:gd name="T0" fmla="*/ 0 w 23"/>
                <a:gd name="T1" fmla="*/ 0 h 20"/>
                <a:gd name="T2" fmla="*/ 12 w 23"/>
                <a:gd name="T3" fmla="*/ 20 h 20"/>
                <a:gd name="T4" fmla="*/ 23 w 23"/>
                <a:gd name="T5" fmla="*/ 0 h 20"/>
                <a:gd name="T6" fmla="*/ 0 w 23"/>
                <a:gd name="T7" fmla="*/ 0 h 20"/>
              </a:gdLst>
              <a:ahLst/>
              <a:cxnLst>
                <a:cxn ang="0">
                  <a:pos x="T0" y="T1"/>
                </a:cxn>
                <a:cxn ang="0">
                  <a:pos x="T2" y="T3"/>
                </a:cxn>
                <a:cxn ang="0">
                  <a:pos x="T4" y="T5"/>
                </a:cxn>
                <a:cxn ang="0">
                  <a:pos x="T6" y="T7"/>
                </a:cxn>
              </a:cxnLst>
              <a:rect l="0" t="0" r="r" b="b"/>
              <a:pathLst>
                <a:path w="23" h="20">
                  <a:moveTo>
                    <a:pt x="0" y="0"/>
                  </a:moveTo>
                  <a:lnTo>
                    <a:pt x="12" y="20"/>
                  </a:lnTo>
                  <a:lnTo>
                    <a:pt x="23" y="0"/>
                  </a:lnTo>
                  <a:lnTo>
                    <a:pt x="0" y="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94" name="Freeform 22"/>
            <p:cNvSpPr>
              <a:spLocks/>
            </p:cNvSpPr>
            <p:nvPr/>
          </p:nvSpPr>
          <p:spPr bwMode="auto">
            <a:xfrm>
              <a:off x="2862" y="2060"/>
              <a:ext cx="81" cy="47"/>
            </a:xfrm>
            <a:custGeom>
              <a:avLst/>
              <a:gdLst>
                <a:gd name="T0" fmla="*/ 0 w 81"/>
                <a:gd name="T1" fmla="*/ 0 h 47"/>
                <a:gd name="T2" fmla="*/ 0 w 81"/>
                <a:gd name="T3" fmla="*/ 24 h 47"/>
                <a:gd name="T4" fmla="*/ 81 w 81"/>
                <a:gd name="T5" fmla="*/ 24 h 47"/>
                <a:gd name="T6" fmla="*/ 81 w 81"/>
                <a:gd name="T7" fmla="*/ 47 h 47"/>
              </a:gdLst>
              <a:ahLst/>
              <a:cxnLst>
                <a:cxn ang="0">
                  <a:pos x="T0" y="T1"/>
                </a:cxn>
                <a:cxn ang="0">
                  <a:pos x="T2" y="T3"/>
                </a:cxn>
                <a:cxn ang="0">
                  <a:pos x="T4" y="T5"/>
                </a:cxn>
                <a:cxn ang="0">
                  <a:pos x="T6" y="T7"/>
                </a:cxn>
              </a:cxnLst>
              <a:rect l="0" t="0" r="r" b="b"/>
              <a:pathLst>
                <a:path w="81" h="47">
                  <a:moveTo>
                    <a:pt x="0" y="0"/>
                  </a:moveTo>
                  <a:lnTo>
                    <a:pt x="0" y="24"/>
                  </a:lnTo>
                  <a:lnTo>
                    <a:pt x="81" y="24"/>
                  </a:lnTo>
                  <a:lnTo>
                    <a:pt x="81" y="47"/>
                  </a:lnTo>
                </a:path>
              </a:pathLst>
            </a:custGeom>
            <a:noFill/>
            <a:ln w="6350" cap="flat">
              <a:solidFill>
                <a:srgbClr val="E6E6E6"/>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95" name="Freeform 23"/>
            <p:cNvSpPr>
              <a:spLocks/>
            </p:cNvSpPr>
            <p:nvPr/>
          </p:nvSpPr>
          <p:spPr bwMode="auto">
            <a:xfrm>
              <a:off x="2932" y="2103"/>
              <a:ext cx="22" cy="20"/>
            </a:xfrm>
            <a:custGeom>
              <a:avLst/>
              <a:gdLst>
                <a:gd name="T0" fmla="*/ 0 w 22"/>
                <a:gd name="T1" fmla="*/ 0 h 20"/>
                <a:gd name="T2" fmla="*/ 11 w 22"/>
                <a:gd name="T3" fmla="*/ 20 h 20"/>
                <a:gd name="T4" fmla="*/ 22 w 22"/>
                <a:gd name="T5" fmla="*/ 0 h 20"/>
                <a:gd name="T6" fmla="*/ 0 w 22"/>
                <a:gd name="T7" fmla="*/ 0 h 20"/>
              </a:gdLst>
              <a:ahLst/>
              <a:cxnLst>
                <a:cxn ang="0">
                  <a:pos x="T0" y="T1"/>
                </a:cxn>
                <a:cxn ang="0">
                  <a:pos x="T2" y="T3"/>
                </a:cxn>
                <a:cxn ang="0">
                  <a:pos x="T4" y="T5"/>
                </a:cxn>
                <a:cxn ang="0">
                  <a:pos x="T6" y="T7"/>
                </a:cxn>
              </a:cxnLst>
              <a:rect l="0" t="0" r="r" b="b"/>
              <a:pathLst>
                <a:path w="22" h="20">
                  <a:moveTo>
                    <a:pt x="0" y="0"/>
                  </a:moveTo>
                  <a:lnTo>
                    <a:pt x="11" y="20"/>
                  </a:lnTo>
                  <a:lnTo>
                    <a:pt x="22" y="0"/>
                  </a:lnTo>
                  <a:lnTo>
                    <a:pt x="0" y="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96" name="Freeform 24"/>
            <p:cNvSpPr>
              <a:spLocks/>
            </p:cNvSpPr>
            <p:nvPr/>
          </p:nvSpPr>
          <p:spPr bwMode="auto">
            <a:xfrm>
              <a:off x="3081" y="2174"/>
              <a:ext cx="137" cy="35"/>
            </a:xfrm>
            <a:custGeom>
              <a:avLst/>
              <a:gdLst>
                <a:gd name="T0" fmla="*/ 0 w 137"/>
                <a:gd name="T1" fmla="*/ 0 h 35"/>
                <a:gd name="T2" fmla="*/ 137 w 137"/>
                <a:gd name="T3" fmla="*/ 0 h 35"/>
                <a:gd name="T4" fmla="*/ 137 w 137"/>
                <a:gd name="T5" fmla="*/ 35 h 35"/>
              </a:gdLst>
              <a:ahLst/>
              <a:cxnLst>
                <a:cxn ang="0">
                  <a:pos x="T0" y="T1"/>
                </a:cxn>
                <a:cxn ang="0">
                  <a:pos x="T2" y="T3"/>
                </a:cxn>
                <a:cxn ang="0">
                  <a:pos x="T4" y="T5"/>
                </a:cxn>
              </a:cxnLst>
              <a:rect l="0" t="0" r="r" b="b"/>
              <a:pathLst>
                <a:path w="137" h="35">
                  <a:moveTo>
                    <a:pt x="0" y="0"/>
                  </a:moveTo>
                  <a:lnTo>
                    <a:pt x="137" y="0"/>
                  </a:lnTo>
                  <a:lnTo>
                    <a:pt x="137" y="35"/>
                  </a:lnTo>
                </a:path>
              </a:pathLst>
            </a:custGeom>
            <a:noFill/>
            <a:ln w="6350" cap="flat">
              <a:solidFill>
                <a:srgbClr val="E6E6E6"/>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sp>
          <p:nvSpPr>
            <p:cNvPr id="197" name="Freeform 25"/>
            <p:cNvSpPr>
              <a:spLocks/>
            </p:cNvSpPr>
            <p:nvPr/>
          </p:nvSpPr>
          <p:spPr bwMode="auto">
            <a:xfrm>
              <a:off x="3207" y="2205"/>
              <a:ext cx="21" cy="19"/>
            </a:xfrm>
            <a:custGeom>
              <a:avLst/>
              <a:gdLst>
                <a:gd name="T0" fmla="*/ 0 w 21"/>
                <a:gd name="T1" fmla="*/ 0 h 19"/>
                <a:gd name="T2" fmla="*/ 11 w 21"/>
                <a:gd name="T3" fmla="*/ 19 h 19"/>
                <a:gd name="T4" fmla="*/ 21 w 21"/>
                <a:gd name="T5" fmla="*/ 0 h 19"/>
                <a:gd name="T6" fmla="*/ 0 w 21"/>
                <a:gd name="T7" fmla="*/ 0 h 19"/>
              </a:gdLst>
              <a:ahLst/>
              <a:cxnLst>
                <a:cxn ang="0">
                  <a:pos x="T0" y="T1"/>
                </a:cxn>
                <a:cxn ang="0">
                  <a:pos x="T2" y="T3"/>
                </a:cxn>
                <a:cxn ang="0">
                  <a:pos x="T4" y="T5"/>
                </a:cxn>
                <a:cxn ang="0">
                  <a:pos x="T6" y="T7"/>
                </a:cxn>
              </a:cxnLst>
              <a:rect l="0" t="0" r="r" b="b"/>
              <a:pathLst>
                <a:path w="21" h="19">
                  <a:moveTo>
                    <a:pt x="0" y="0"/>
                  </a:moveTo>
                  <a:lnTo>
                    <a:pt x="11" y="19"/>
                  </a:lnTo>
                  <a:lnTo>
                    <a:pt x="21" y="0"/>
                  </a:lnTo>
                  <a:lnTo>
                    <a:pt x="0" y="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3260" tIns="46630" rIns="93260" bIns="46630" numCol="1" anchor="t" anchorCtr="0" compatLnSpc="1">
              <a:prstTxWarp prst="textNoShape">
                <a:avLst/>
              </a:prstTxWarp>
            </a:bodyPr>
            <a:lstStyle/>
            <a:p>
              <a:pPr defTabSz="932597"/>
              <a:endParaRPr lang="en-US" sz="1836" dirty="0">
                <a:solidFill>
                  <a:srgbClr val="00B0F0"/>
                </a:solidFill>
              </a:endParaRPr>
            </a:p>
          </p:txBody>
        </p:sp>
      </p:grpSp>
      <p:sp>
        <p:nvSpPr>
          <p:cNvPr id="198" name="Rectangle 197"/>
          <p:cNvSpPr>
            <a:spLocks noChangeAspect="1"/>
          </p:cNvSpPr>
          <p:nvPr/>
        </p:nvSpPr>
        <p:spPr bwMode="auto">
          <a:xfrm>
            <a:off x="3736045" y="3760879"/>
            <a:ext cx="2800419" cy="816369"/>
          </a:xfrm>
          <a:prstGeom prst="rect">
            <a:avLst/>
          </a:prstGeom>
          <a:noFill/>
          <a:ln w="38100" cap="flat" cmpd="sng" algn="ctr">
            <a:noFill/>
            <a:prstDash val="solid"/>
            <a:headEnd type="none" w="med" len="med"/>
            <a:tailEnd type="none" w="med" len="med"/>
          </a:ln>
          <a:effectLst/>
        </p:spPr>
        <p:txBody>
          <a:bodyPr vert="horz" wrap="square" lIns="93216" tIns="91401" rIns="93216" bIns="91401" numCol="1" rtlCol="0" anchor="t" anchorCtr="0" compatLnSpc="1">
            <a:prstTxWarp prst="textNoShape">
              <a:avLst/>
            </a:prstTxWarp>
          </a:bodyPr>
          <a:lstStyle/>
          <a:p>
            <a:pPr algn="ctr" defTabSz="932597" fontAlgn="base">
              <a:lnSpc>
                <a:spcPct val="90000"/>
              </a:lnSpc>
              <a:spcBef>
                <a:spcPct val="0"/>
              </a:spcBef>
              <a:spcAft>
                <a:spcPts val="600"/>
              </a:spcAft>
            </a:pPr>
            <a:r>
              <a:rPr lang="en-US" sz="1200" dirty="0">
                <a:gradFill>
                  <a:gsLst>
                    <a:gs pos="0">
                      <a:schemeClr val="bg1"/>
                    </a:gs>
                    <a:gs pos="100000">
                      <a:schemeClr val="bg1"/>
                    </a:gs>
                  </a:gsLst>
                  <a:lin ang="5400000" scaled="1"/>
                </a:gradFill>
              </a:rPr>
              <a:t>Integrated development environment for Machine Learning </a:t>
            </a:r>
          </a:p>
        </p:txBody>
      </p:sp>
      <p:sp>
        <p:nvSpPr>
          <p:cNvPr id="199" name="Rectangle 198"/>
          <p:cNvSpPr>
            <a:spLocks noChangeAspect="1"/>
          </p:cNvSpPr>
          <p:nvPr/>
        </p:nvSpPr>
        <p:spPr bwMode="auto">
          <a:xfrm>
            <a:off x="4009160" y="2731932"/>
            <a:ext cx="1351588" cy="237262"/>
          </a:xfrm>
          <a:prstGeom prst="rect">
            <a:avLst/>
          </a:prstGeom>
          <a:noFill/>
          <a:ln w="38100" cap="flat" cmpd="sng" algn="ctr">
            <a:noFill/>
            <a:prstDash val="solid"/>
            <a:headEnd type="none" w="med" len="med"/>
            <a:tailEnd type="none" w="med" len="med"/>
          </a:ln>
          <a:effectLst/>
        </p:spPr>
        <p:txBody>
          <a:bodyPr vert="horz" wrap="square" lIns="93216" tIns="91401" rIns="93216" bIns="91401" numCol="1" rtlCol="0" anchor="t" anchorCtr="0" compatLnSpc="1">
            <a:prstTxWarp prst="textNoShape">
              <a:avLst/>
            </a:prstTxWarp>
          </a:bodyPr>
          <a:lstStyle/>
          <a:p>
            <a:pPr algn="ctr" defTabSz="932597" fontAlgn="base">
              <a:lnSpc>
                <a:spcPct val="90000"/>
              </a:lnSpc>
              <a:spcBef>
                <a:spcPct val="0"/>
              </a:spcBef>
              <a:spcAft>
                <a:spcPts val="600"/>
              </a:spcAft>
            </a:pPr>
            <a:r>
              <a:rPr lang="en-US" sz="1020" dirty="0">
                <a:solidFill>
                  <a:srgbClr val="FFFFFF"/>
                </a:solidFill>
              </a:rPr>
              <a:t>ML STUDIO</a:t>
            </a:r>
          </a:p>
        </p:txBody>
      </p:sp>
      <p:cxnSp>
        <p:nvCxnSpPr>
          <p:cNvPr id="200" name="Straight Connector 199"/>
          <p:cNvCxnSpPr/>
          <p:nvPr/>
        </p:nvCxnSpPr>
        <p:spPr>
          <a:xfrm>
            <a:off x="3747900" y="3753349"/>
            <a:ext cx="278856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01" name="Straight Arrow Connector 200"/>
          <p:cNvCxnSpPr/>
          <p:nvPr/>
        </p:nvCxnSpPr>
        <p:spPr>
          <a:xfrm>
            <a:off x="2830595" y="2701970"/>
            <a:ext cx="1178565" cy="0"/>
          </a:xfrm>
          <a:prstGeom prst="straightConnector1">
            <a:avLst/>
          </a:prstGeom>
          <a:ln w="5715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Straight Arrow Connector 201"/>
          <p:cNvCxnSpPr/>
          <p:nvPr/>
        </p:nvCxnSpPr>
        <p:spPr>
          <a:xfrm>
            <a:off x="6289160" y="2685485"/>
            <a:ext cx="982806" cy="0"/>
          </a:xfrm>
          <a:prstGeom prst="straightConnector1">
            <a:avLst/>
          </a:prstGeom>
          <a:ln w="57150">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5" name="Straight Arrow Connector 204"/>
          <p:cNvCxnSpPr/>
          <p:nvPr/>
        </p:nvCxnSpPr>
        <p:spPr>
          <a:xfrm>
            <a:off x="8944897" y="2683398"/>
            <a:ext cx="982806" cy="0"/>
          </a:xfrm>
          <a:prstGeom prst="straightConnector1">
            <a:avLst/>
          </a:prstGeom>
          <a:ln w="57150">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6" name="Straight Arrow Connector 205"/>
          <p:cNvCxnSpPr/>
          <p:nvPr/>
        </p:nvCxnSpPr>
        <p:spPr>
          <a:xfrm>
            <a:off x="8944897" y="4955819"/>
            <a:ext cx="982806" cy="0"/>
          </a:xfrm>
          <a:prstGeom prst="straightConnector1">
            <a:avLst/>
          </a:prstGeom>
          <a:ln w="57150">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7" name="Straight Arrow Connector 206"/>
          <p:cNvCxnSpPr/>
          <p:nvPr/>
        </p:nvCxnSpPr>
        <p:spPr>
          <a:xfrm flipH="1" flipV="1">
            <a:off x="8091075" y="3808989"/>
            <a:ext cx="1" cy="599556"/>
          </a:xfrm>
          <a:prstGeom prst="straightConnector1">
            <a:avLst/>
          </a:prstGeom>
          <a:ln w="57150">
            <a:solidFill>
              <a:schemeClr val="bg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5119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1907435"/>
            <a:ext cx="10822225" cy="4950565"/>
            <a:chOff x="1646238" y="2055778"/>
            <a:chExt cx="10823760" cy="4951268"/>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6" name="Freeform 15"/>
            <p:cNvSpPr>
              <a:spLocks/>
            </p:cNvSpPr>
            <p:nvPr/>
          </p:nvSpPr>
          <p:spPr bwMode="auto">
            <a:xfrm>
              <a:off x="10087477" y="2055778"/>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85000"/>
                <a:alpha val="80000"/>
              </a:schemeClr>
            </a:solidFill>
            <a:ln>
              <a:noFill/>
            </a:ln>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sp>
        <p:nvSpPr>
          <p:cNvPr id="83" name="TextBox 82"/>
          <p:cNvSpPr txBox="1"/>
          <p:nvPr/>
        </p:nvSpPr>
        <p:spPr>
          <a:xfrm>
            <a:off x="2141253" y="2756502"/>
            <a:ext cx="6273383" cy="1015663"/>
          </a:xfrm>
          <a:prstGeom prst="rect">
            <a:avLst/>
          </a:prstGeom>
          <a:noFill/>
        </p:spPr>
        <p:txBody>
          <a:bodyPr wrap="square" rtlCol="0">
            <a:spAutoFit/>
          </a:bodyPr>
          <a:lstStyle/>
          <a:p>
            <a:r>
              <a:rPr lang="en-GB" sz="600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Demo</a:t>
            </a:r>
          </a:p>
        </p:txBody>
      </p:sp>
      <p:sp>
        <p:nvSpPr>
          <p:cNvPr id="80" name="TextBox 79"/>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Tree>
    <p:extLst>
      <p:ext uri="{BB962C8B-B14F-4D97-AF65-F5344CB8AC3E}">
        <p14:creationId xmlns:p14="http://schemas.microsoft.com/office/powerpoint/2010/main" val="1214080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58985" y="465335"/>
            <a:ext cx="6615905"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Machine Learning Process</a:t>
            </a:r>
            <a:endPar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endParaRPr>
          </a:p>
        </p:txBody>
      </p:sp>
      <p:sp>
        <p:nvSpPr>
          <p:cNvPr id="86" name="Rectangle 19"/>
          <p:cNvSpPr/>
          <p:nvPr/>
        </p:nvSpPr>
        <p:spPr>
          <a:xfrm>
            <a:off x="5351705" y="3079886"/>
            <a:ext cx="2593947" cy="91899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 Preparation</a:t>
            </a:r>
          </a:p>
        </p:txBody>
      </p:sp>
      <p:sp>
        <p:nvSpPr>
          <p:cNvPr id="87" name="Rectangle 15"/>
          <p:cNvSpPr/>
          <p:nvPr/>
        </p:nvSpPr>
        <p:spPr>
          <a:xfrm>
            <a:off x="7945652" y="4954386"/>
            <a:ext cx="2593946" cy="57941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Modelling</a:t>
            </a:r>
          </a:p>
        </p:txBody>
      </p:sp>
      <p:sp>
        <p:nvSpPr>
          <p:cNvPr id="94" name="Rectangle 14"/>
          <p:cNvSpPr/>
          <p:nvPr/>
        </p:nvSpPr>
        <p:spPr>
          <a:xfrm>
            <a:off x="2843115" y="4954386"/>
            <a:ext cx="2593947" cy="575047"/>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Evaluation</a:t>
            </a:r>
          </a:p>
        </p:txBody>
      </p:sp>
      <p:sp>
        <p:nvSpPr>
          <p:cNvPr id="96" name="Rectangle 4"/>
          <p:cNvSpPr/>
          <p:nvPr/>
        </p:nvSpPr>
        <p:spPr>
          <a:xfrm>
            <a:off x="208993" y="1799368"/>
            <a:ext cx="1740993" cy="614978"/>
          </a:xfrm>
          <a:prstGeom prst="roundRect">
            <a:avLst/>
          </a:prstGeom>
          <a:solidFill>
            <a:schemeClr val="bg2">
              <a:lumMod val="75000"/>
            </a:schemeClr>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rgbClr val="7030A0"/>
                </a:solidFill>
                <a:latin typeface="Segoe UI Light" panose="020B0502040204020203" pitchFamily="34" charset="0"/>
                <a:cs typeface="Segoe UI Light" panose="020B0502040204020203" pitchFamily="34" charset="0"/>
              </a:rPr>
              <a:t>Use case</a:t>
            </a:r>
          </a:p>
        </p:txBody>
      </p:sp>
      <p:sp>
        <p:nvSpPr>
          <p:cNvPr id="97" name="Rectangle 8"/>
          <p:cNvSpPr/>
          <p:nvPr/>
        </p:nvSpPr>
        <p:spPr>
          <a:xfrm>
            <a:off x="2555387" y="1855006"/>
            <a:ext cx="1504709" cy="559340"/>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a:t>
            </a:r>
          </a:p>
        </p:txBody>
      </p:sp>
      <p:sp>
        <p:nvSpPr>
          <p:cNvPr id="98" name="Rectangle 41"/>
          <p:cNvSpPr/>
          <p:nvPr/>
        </p:nvSpPr>
        <p:spPr>
          <a:xfrm>
            <a:off x="8937363" y="1834931"/>
            <a:ext cx="2978390" cy="579415"/>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Publish</a:t>
            </a:r>
          </a:p>
        </p:txBody>
      </p:sp>
      <p:cxnSp>
        <p:nvCxnSpPr>
          <p:cNvPr id="100" name="Straight Arrow Connector 45"/>
          <p:cNvCxnSpPr/>
          <p:nvPr/>
        </p:nvCxnSpPr>
        <p:spPr>
          <a:xfrm flipV="1">
            <a:off x="1949986" y="2142530"/>
            <a:ext cx="605401" cy="696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2" name="Rectangle 14"/>
          <p:cNvSpPr/>
          <p:nvPr/>
        </p:nvSpPr>
        <p:spPr>
          <a:xfrm>
            <a:off x="4931197" y="1799368"/>
            <a:ext cx="3135065" cy="659591"/>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Prep + Build + Test</a:t>
            </a:r>
          </a:p>
        </p:txBody>
      </p:sp>
      <p:cxnSp>
        <p:nvCxnSpPr>
          <p:cNvPr id="23" name="Straight Arrow Connector 45"/>
          <p:cNvCxnSpPr>
            <a:stCxn id="97" idx="3"/>
            <a:endCxn id="22" idx="1"/>
          </p:cNvCxnSpPr>
          <p:nvPr/>
        </p:nvCxnSpPr>
        <p:spPr>
          <a:xfrm flipV="1">
            <a:off x="4060096" y="2129164"/>
            <a:ext cx="871101" cy="551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45"/>
          <p:cNvCxnSpPr>
            <a:endCxn id="98" idx="1"/>
          </p:cNvCxnSpPr>
          <p:nvPr/>
        </p:nvCxnSpPr>
        <p:spPr>
          <a:xfrm flipV="1">
            <a:off x="8066262" y="2124639"/>
            <a:ext cx="871101" cy="6961"/>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 name="Equal 4"/>
          <p:cNvSpPr/>
          <p:nvPr/>
        </p:nvSpPr>
        <p:spPr>
          <a:xfrm>
            <a:off x="6180463" y="2598938"/>
            <a:ext cx="936433" cy="396607"/>
          </a:xfrm>
          <a:prstGeom prst="mathEqual">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8" name="Curved Connector 7"/>
          <p:cNvCxnSpPr>
            <a:stCxn id="86" idx="3"/>
            <a:endCxn id="87" idx="0"/>
          </p:cNvCxnSpPr>
          <p:nvPr/>
        </p:nvCxnSpPr>
        <p:spPr>
          <a:xfrm>
            <a:off x="7945652" y="3539383"/>
            <a:ext cx="1296973" cy="1415003"/>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140089" y="5529434"/>
            <a:ext cx="5102536" cy="931899"/>
            <a:chOff x="4140089" y="5529434"/>
            <a:chExt cx="5102536" cy="931899"/>
          </a:xfrm>
        </p:grpSpPr>
        <p:cxnSp>
          <p:nvCxnSpPr>
            <p:cNvPr id="10" name="Curved Connector 9"/>
            <p:cNvCxnSpPr>
              <a:stCxn id="87" idx="2"/>
            </p:cNvCxnSpPr>
            <p:nvPr/>
          </p:nvCxnSpPr>
          <p:spPr>
            <a:xfrm rot="5400000">
              <a:off x="7627860" y="4846567"/>
              <a:ext cx="927532" cy="2301998"/>
            </a:xfrm>
            <a:prstGeom prst="curvedConnector2">
              <a:avLst/>
            </a:prstGeom>
            <a:ln w="57150">
              <a:solidFill>
                <a:schemeClr val="accent2">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Curved Connector 11"/>
            <p:cNvCxnSpPr>
              <a:endCxn id="94" idx="2"/>
            </p:cNvCxnSpPr>
            <p:nvPr/>
          </p:nvCxnSpPr>
          <p:spPr>
            <a:xfrm rot="10800000">
              <a:off x="4140089" y="5529434"/>
              <a:ext cx="2800538" cy="931899"/>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6" name="Curved Connector 15"/>
          <p:cNvCxnSpPr>
            <a:stCxn id="94" idx="0"/>
            <a:endCxn id="86" idx="1"/>
          </p:cNvCxnSpPr>
          <p:nvPr/>
        </p:nvCxnSpPr>
        <p:spPr>
          <a:xfrm rot="5400000" flipH="1" flipV="1">
            <a:off x="4038396" y="3641077"/>
            <a:ext cx="1415003" cy="1211616"/>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4426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7556726"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Use Case/Scenario</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1" name="TextBox 80"/>
          <p:cNvSpPr txBox="1"/>
          <p:nvPr/>
        </p:nvSpPr>
        <p:spPr>
          <a:xfrm>
            <a:off x="779359" y="1855022"/>
            <a:ext cx="8078987" cy="2677656"/>
          </a:xfrm>
          <a:prstGeom prst="rect">
            <a:avLst/>
          </a:prstGeom>
          <a:solidFill>
            <a:srgbClr val="FFFFFF"/>
          </a:solidFill>
        </p:spPr>
        <p:txBody>
          <a:bodyPr wrap="square" rtlCol="0">
            <a:spAutoFit/>
          </a:bodyPr>
          <a:lstStyle/>
          <a:p>
            <a:r>
              <a:rPr lang="en-GB" sz="2400" dirty="0" err="1">
                <a:solidFill>
                  <a:schemeClr val="bg2">
                    <a:lumMod val="50000"/>
                  </a:schemeClr>
                </a:solidFill>
                <a:latin typeface="Segoe UI" panose="020B0502040204020203" pitchFamily="34" charset="0"/>
                <a:cs typeface="Segoe UI" panose="020B0502040204020203" pitchFamily="34" charset="0"/>
              </a:rPr>
              <a:t>AuthenticGiftsX</a:t>
            </a:r>
            <a:r>
              <a:rPr lang="en-GB" sz="2400" dirty="0">
                <a:solidFill>
                  <a:schemeClr val="bg2">
                    <a:lumMod val="50000"/>
                  </a:schemeClr>
                </a:solidFill>
                <a:latin typeface="Segoe UI" panose="020B0502040204020203" pitchFamily="34" charset="0"/>
                <a:cs typeface="Segoe UI" panose="020B0502040204020203" pitchFamily="34" charset="0"/>
              </a:rPr>
              <a:t> is a company that is offering hand-made, personalised gifts which are dispatched in custom-made boxes. Their delivery labels are hand-written to give their customers a sense of authenticity. In order to improve and automate their delivery system they want a mobile app which can recognize the delivery address based on a picture of the label. </a:t>
            </a:r>
          </a:p>
        </p:txBody>
      </p:sp>
    </p:spTree>
    <p:extLst>
      <p:ext uri="{BB962C8B-B14F-4D97-AF65-F5344CB8AC3E}">
        <p14:creationId xmlns:p14="http://schemas.microsoft.com/office/powerpoint/2010/main" val="3560514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grayscl/>
            <a:extLst>
              <a:ext uri="{BEBA8EAE-BF5A-486C-A8C5-ECC9F3942E4B}">
                <a14:imgProps xmlns:a14="http://schemas.microsoft.com/office/drawing/2010/main">
                  <a14:imgLayer r:embed="rId3">
                    <a14:imgEffect>
                      <a14:saturation sat="400000"/>
                    </a14:imgEffect>
                    <a14:imgEffect>
                      <a14:brightnessContrast contrast="12000"/>
                    </a14:imgEffect>
                  </a14:imgLayer>
                </a14:imgProps>
              </a:ext>
              <a:ext uri="{28A0092B-C50C-407E-A947-70E740481C1C}">
                <a14:useLocalDpi xmlns:a14="http://schemas.microsoft.com/office/drawing/2010/main" val="0"/>
              </a:ext>
            </a:extLst>
          </a:blip>
          <a:stretch>
            <a:fillRect/>
          </a:stretch>
        </p:blipFill>
        <p:spPr>
          <a:xfrm>
            <a:off x="672812" y="428004"/>
            <a:ext cx="10960999" cy="6165562"/>
          </a:xfrm>
          <a:prstGeom prst="rect">
            <a:avLst/>
          </a:prstGeom>
        </p:spPr>
      </p:pic>
    </p:spTree>
    <p:extLst>
      <p:ext uri="{BB962C8B-B14F-4D97-AF65-F5344CB8AC3E}">
        <p14:creationId xmlns:p14="http://schemas.microsoft.com/office/powerpoint/2010/main" val="3622654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58985" y="465335"/>
            <a:ext cx="6615905"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Machine Learning Process</a:t>
            </a:r>
            <a:endPar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endParaRPr>
          </a:p>
        </p:txBody>
      </p:sp>
      <p:sp>
        <p:nvSpPr>
          <p:cNvPr id="86" name="Rectangle 19"/>
          <p:cNvSpPr/>
          <p:nvPr/>
        </p:nvSpPr>
        <p:spPr>
          <a:xfrm>
            <a:off x="5351705" y="3079886"/>
            <a:ext cx="2593947" cy="91899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 Preparation</a:t>
            </a:r>
          </a:p>
        </p:txBody>
      </p:sp>
      <p:sp>
        <p:nvSpPr>
          <p:cNvPr id="87" name="Rectangle 15"/>
          <p:cNvSpPr/>
          <p:nvPr/>
        </p:nvSpPr>
        <p:spPr>
          <a:xfrm>
            <a:off x="7945652" y="4954386"/>
            <a:ext cx="2593946" cy="57941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Modelling</a:t>
            </a:r>
          </a:p>
        </p:txBody>
      </p:sp>
      <p:sp>
        <p:nvSpPr>
          <p:cNvPr id="94" name="Rectangle 14"/>
          <p:cNvSpPr/>
          <p:nvPr/>
        </p:nvSpPr>
        <p:spPr>
          <a:xfrm>
            <a:off x="2843115" y="4954386"/>
            <a:ext cx="2593947" cy="575047"/>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Evaluation</a:t>
            </a:r>
          </a:p>
        </p:txBody>
      </p:sp>
      <p:sp>
        <p:nvSpPr>
          <p:cNvPr id="96" name="Rectangle 4"/>
          <p:cNvSpPr/>
          <p:nvPr/>
        </p:nvSpPr>
        <p:spPr>
          <a:xfrm>
            <a:off x="208993" y="1799368"/>
            <a:ext cx="1740993" cy="614978"/>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Use case</a:t>
            </a:r>
          </a:p>
        </p:txBody>
      </p:sp>
      <p:sp>
        <p:nvSpPr>
          <p:cNvPr id="97" name="Rectangle 8"/>
          <p:cNvSpPr/>
          <p:nvPr/>
        </p:nvSpPr>
        <p:spPr>
          <a:xfrm>
            <a:off x="2555387" y="1855006"/>
            <a:ext cx="1504709" cy="559340"/>
          </a:xfrm>
          <a:prstGeom prst="roundRect">
            <a:avLst/>
          </a:prstGeom>
          <a:solidFill>
            <a:schemeClr val="bg2">
              <a:lumMod val="75000"/>
            </a:schemeClr>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rgbClr val="7030A0"/>
                </a:solidFill>
                <a:latin typeface="Segoe UI Light" panose="020B0502040204020203" pitchFamily="34" charset="0"/>
                <a:cs typeface="Segoe UI Light" panose="020B0502040204020203" pitchFamily="34" charset="0"/>
              </a:rPr>
              <a:t>Data</a:t>
            </a:r>
          </a:p>
        </p:txBody>
      </p:sp>
      <p:sp>
        <p:nvSpPr>
          <p:cNvPr id="98" name="Rectangle 41"/>
          <p:cNvSpPr/>
          <p:nvPr/>
        </p:nvSpPr>
        <p:spPr>
          <a:xfrm>
            <a:off x="8937363" y="1834931"/>
            <a:ext cx="2978390" cy="579415"/>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Publish</a:t>
            </a:r>
          </a:p>
        </p:txBody>
      </p:sp>
      <p:cxnSp>
        <p:nvCxnSpPr>
          <p:cNvPr id="100" name="Straight Arrow Connector 45"/>
          <p:cNvCxnSpPr/>
          <p:nvPr/>
        </p:nvCxnSpPr>
        <p:spPr>
          <a:xfrm flipV="1">
            <a:off x="1949986" y="2142530"/>
            <a:ext cx="605401" cy="696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2" name="Rectangle 14"/>
          <p:cNvSpPr/>
          <p:nvPr/>
        </p:nvSpPr>
        <p:spPr>
          <a:xfrm>
            <a:off x="4931197" y="1799368"/>
            <a:ext cx="3135065" cy="659591"/>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Prep + Build + Test</a:t>
            </a:r>
          </a:p>
        </p:txBody>
      </p:sp>
      <p:cxnSp>
        <p:nvCxnSpPr>
          <p:cNvPr id="23" name="Straight Arrow Connector 45"/>
          <p:cNvCxnSpPr>
            <a:stCxn id="97" idx="3"/>
            <a:endCxn id="22" idx="1"/>
          </p:cNvCxnSpPr>
          <p:nvPr/>
        </p:nvCxnSpPr>
        <p:spPr>
          <a:xfrm flipV="1">
            <a:off x="4060096" y="2129164"/>
            <a:ext cx="871101" cy="551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45"/>
          <p:cNvCxnSpPr>
            <a:endCxn id="98" idx="1"/>
          </p:cNvCxnSpPr>
          <p:nvPr/>
        </p:nvCxnSpPr>
        <p:spPr>
          <a:xfrm flipV="1">
            <a:off x="8066262" y="2124639"/>
            <a:ext cx="871101" cy="6961"/>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 name="Equal 4"/>
          <p:cNvSpPr/>
          <p:nvPr/>
        </p:nvSpPr>
        <p:spPr>
          <a:xfrm>
            <a:off x="6180463" y="2598938"/>
            <a:ext cx="936433" cy="396607"/>
          </a:xfrm>
          <a:prstGeom prst="mathEqual">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8" name="Curved Connector 7"/>
          <p:cNvCxnSpPr>
            <a:stCxn id="86" idx="3"/>
            <a:endCxn id="87" idx="0"/>
          </p:cNvCxnSpPr>
          <p:nvPr/>
        </p:nvCxnSpPr>
        <p:spPr>
          <a:xfrm>
            <a:off x="7945652" y="3539383"/>
            <a:ext cx="1296973" cy="1415003"/>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140089" y="5529434"/>
            <a:ext cx="5102536" cy="931899"/>
            <a:chOff x="4140089" y="5529434"/>
            <a:chExt cx="5102536" cy="931899"/>
          </a:xfrm>
        </p:grpSpPr>
        <p:cxnSp>
          <p:nvCxnSpPr>
            <p:cNvPr id="10" name="Curved Connector 9"/>
            <p:cNvCxnSpPr>
              <a:stCxn id="87" idx="2"/>
            </p:cNvCxnSpPr>
            <p:nvPr/>
          </p:nvCxnSpPr>
          <p:spPr>
            <a:xfrm rot="5400000">
              <a:off x="7627860" y="4846567"/>
              <a:ext cx="927532" cy="2301998"/>
            </a:xfrm>
            <a:prstGeom prst="curvedConnector2">
              <a:avLst/>
            </a:prstGeom>
            <a:ln w="57150">
              <a:solidFill>
                <a:schemeClr val="accent2">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Curved Connector 11"/>
            <p:cNvCxnSpPr>
              <a:endCxn id="94" idx="2"/>
            </p:cNvCxnSpPr>
            <p:nvPr/>
          </p:nvCxnSpPr>
          <p:spPr>
            <a:xfrm rot="10800000">
              <a:off x="4140089" y="5529434"/>
              <a:ext cx="2800538" cy="931899"/>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6" name="Curved Connector 15"/>
          <p:cNvCxnSpPr>
            <a:stCxn id="94" idx="0"/>
            <a:endCxn id="86" idx="1"/>
          </p:cNvCxnSpPr>
          <p:nvPr/>
        </p:nvCxnSpPr>
        <p:spPr>
          <a:xfrm rot="5400000" flipH="1" flipV="1">
            <a:off x="4038396" y="3641077"/>
            <a:ext cx="1415003" cy="1211616"/>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33790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7556726"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Data</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1" name="TextBox 80"/>
          <p:cNvSpPr txBox="1"/>
          <p:nvPr/>
        </p:nvSpPr>
        <p:spPr>
          <a:xfrm>
            <a:off x="7787600" y="925530"/>
            <a:ext cx="2834174" cy="2677656"/>
          </a:xfrm>
          <a:prstGeom prst="rect">
            <a:avLst/>
          </a:prstGeom>
          <a:solidFill>
            <a:srgbClr val="FFFFFF"/>
          </a:solidFill>
        </p:spPr>
        <p:txBody>
          <a:bodyPr wrap="square" rtlCol="0">
            <a:spAutoFit/>
          </a:bodyPr>
          <a:lstStyle/>
          <a:p>
            <a:r>
              <a:rPr lang="en-GB" sz="2400" b="1" dirty="0">
                <a:solidFill>
                  <a:schemeClr val="bg2">
                    <a:lumMod val="50000"/>
                  </a:schemeClr>
                </a:solidFill>
                <a:latin typeface="Segoe UI" panose="020B0502040204020203" pitchFamily="34" charset="0"/>
                <a:cs typeface="Segoe UI" panose="020B0502040204020203" pitchFamily="34" charset="0"/>
              </a:rPr>
              <a:t>MNIST dataset </a:t>
            </a:r>
            <a:r>
              <a:rPr lang="en-GB" sz="2400" dirty="0">
                <a:solidFill>
                  <a:schemeClr val="bg2">
                    <a:lumMod val="50000"/>
                  </a:schemeClr>
                </a:solidFill>
                <a:latin typeface="Segoe UI" panose="020B0502040204020203" pitchFamily="34" charset="0"/>
                <a:cs typeface="Segoe UI" panose="020B0502040204020203" pitchFamily="34" charset="0"/>
              </a:rPr>
              <a:t>which consists of 70,000 grayscale images of hand-written digits</a:t>
            </a:r>
          </a:p>
          <a:p>
            <a:endParaRPr lang="en-GB" sz="2400" dirty="0">
              <a:solidFill>
                <a:schemeClr val="bg2">
                  <a:lumMod val="50000"/>
                </a:schemeClr>
              </a:solidFill>
              <a:latin typeface="Segoe UI" panose="020B0502040204020203" pitchFamily="34" charset="0"/>
              <a:cs typeface="Segoe UI" panose="020B0502040204020203" pitchFamily="34" charset="0"/>
            </a:endParaRPr>
          </a:p>
          <a:p>
            <a:r>
              <a:rPr lang="en-GB" sz="2400" dirty="0">
                <a:solidFill>
                  <a:schemeClr val="bg2">
                    <a:lumMod val="50000"/>
                  </a:schemeClr>
                </a:solidFill>
                <a:latin typeface="Segoe UI" panose="020B0502040204020203" pitchFamily="34" charset="0"/>
                <a:cs typeface="Segoe UI" panose="020B0502040204020203" pitchFamily="34" charset="0"/>
              </a:rPr>
              <a:t>28x28 pixels</a:t>
            </a:r>
          </a:p>
        </p:txBody>
      </p:sp>
      <p:pic>
        <p:nvPicPr>
          <p:cNvPr id="82" name="Picture 81"/>
          <p:cNvPicPr/>
          <p:nvPr/>
        </p:nvPicPr>
        <p:blipFill>
          <a:blip r:embed="rId2">
            <a:extLst>
              <a:ext uri="{28A0092B-C50C-407E-A947-70E740481C1C}">
                <a14:useLocalDpi xmlns:a14="http://schemas.microsoft.com/office/drawing/2010/main" val="0"/>
              </a:ext>
            </a:extLst>
          </a:blip>
          <a:srcRect/>
          <a:stretch>
            <a:fillRect/>
          </a:stretch>
        </p:blipFill>
        <p:spPr bwMode="auto">
          <a:xfrm>
            <a:off x="910093" y="1802112"/>
            <a:ext cx="6117096" cy="2889370"/>
          </a:xfrm>
          <a:prstGeom prst="rect">
            <a:avLst/>
          </a:prstGeom>
          <a:noFill/>
          <a:ln>
            <a:noFill/>
          </a:ln>
          <a:extLst>
            <a:ext uri="{FAA26D3D-D897-4be2-8F04-BA451C77F1D7}">
              <ma14:placeholderFlag xmlns:lc="http://schemas.openxmlformats.org/drawingml/2006/lockedCanvas" xmlns:ma14="http://schemas.microsoft.com/office/mac/drawingml/2011/main"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o="urn:schemas-microsoft-com:office:office" xmlns:mv="urn:schemas-microsoft-com:mac:vml" xmlns:mc="http://schemas.openxmlformats.org/markup-compatibility/2006" xmlns:mo="http://schemas.microsoft.com/office/mac/office/2008/main" xmlns:wpc="http://schemas.microsoft.com/office/word/2010/wordprocessingCanvas" xmlns=""/>
            </a:ext>
          </a:extLst>
        </p:spPr>
      </p:pic>
    </p:spTree>
    <p:extLst>
      <p:ext uri="{BB962C8B-B14F-4D97-AF65-F5344CB8AC3E}">
        <p14:creationId xmlns:p14="http://schemas.microsoft.com/office/powerpoint/2010/main" val="4248330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816755" y="690290"/>
            <a:ext cx="7556726"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Data</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0" name="TextBox 79"/>
          <p:cNvSpPr txBox="1"/>
          <p:nvPr/>
        </p:nvSpPr>
        <p:spPr>
          <a:xfrm>
            <a:off x="5274423" y="3650426"/>
            <a:ext cx="2834174" cy="2215991"/>
          </a:xfrm>
          <a:prstGeom prst="rect">
            <a:avLst/>
          </a:prstGeom>
          <a:solidFill>
            <a:srgbClr val="FFFFFF"/>
          </a:solidFill>
        </p:spPr>
        <p:txBody>
          <a:bodyPr wrap="square" rtlCol="0">
            <a:spAutoFit/>
          </a:bodyPr>
          <a:lstStyle/>
          <a:p>
            <a:r>
              <a:rPr lang="en-GB" sz="2400" b="1" dirty="0">
                <a:solidFill>
                  <a:schemeClr val="bg2">
                    <a:lumMod val="50000"/>
                  </a:schemeClr>
                </a:solidFill>
                <a:latin typeface="Segoe UI" panose="020B0502040204020203" pitchFamily="34" charset="0"/>
                <a:cs typeface="Segoe UI" panose="020B0502040204020203" pitchFamily="34" charset="0"/>
              </a:rPr>
              <a:t>Letter recognition data from UCI Machine Learning repository </a:t>
            </a:r>
          </a:p>
          <a:p>
            <a:endParaRPr lang="en-GB" sz="2400" b="1" dirty="0">
              <a:solidFill>
                <a:schemeClr val="bg2">
                  <a:lumMod val="50000"/>
                </a:schemeClr>
              </a:solidFill>
              <a:latin typeface="Segoe UI" panose="020B0502040204020203" pitchFamily="34" charset="0"/>
              <a:cs typeface="Segoe UI" panose="020B0502040204020203" pitchFamily="34" charset="0"/>
            </a:endParaRPr>
          </a:p>
          <a:p>
            <a:r>
              <a:rPr lang="en-GB" dirty="0">
                <a:solidFill>
                  <a:schemeClr val="bg2">
                    <a:lumMod val="50000"/>
                  </a:schemeClr>
                </a:solidFill>
                <a:latin typeface="Segoe UI" panose="020B0502040204020203" pitchFamily="34" charset="0"/>
                <a:cs typeface="Segoe UI" panose="020B0502040204020203" pitchFamily="34" charset="0"/>
              </a:rPr>
              <a:t>20000 unique images</a:t>
            </a:r>
          </a:p>
        </p:txBody>
      </p:sp>
      <p:pic>
        <p:nvPicPr>
          <p:cNvPr id="3" name="Picture 2"/>
          <p:cNvPicPr>
            <a:picLocks noChangeAspect="1"/>
          </p:cNvPicPr>
          <p:nvPr/>
        </p:nvPicPr>
        <p:blipFill>
          <a:blip r:embed="rId2"/>
          <a:stretch>
            <a:fillRect/>
          </a:stretch>
        </p:blipFill>
        <p:spPr>
          <a:xfrm>
            <a:off x="896135" y="1696443"/>
            <a:ext cx="3822638" cy="3636517"/>
          </a:xfrm>
          <a:prstGeom prst="rect">
            <a:avLst/>
          </a:prstGeom>
          <a:ln>
            <a:solidFill>
              <a:schemeClr val="tx1">
                <a:lumMod val="95000"/>
                <a:lumOff val="5000"/>
              </a:schemeClr>
            </a:solidFill>
          </a:ln>
        </p:spPr>
      </p:pic>
      <p:pic>
        <p:nvPicPr>
          <p:cNvPr id="16" name="Picture 15"/>
          <p:cNvPicPr>
            <a:picLocks noChangeAspect="1"/>
          </p:cNvPicPr>
          <p:nvPr/>
        </p:nvPicPr>
        <p:blipFill>
          <a:blip r:embed="rId3"/>
          <a:stretch>
            <a:fillRect/>
          </a:stretch>
        </p:blipFill>
        <p:spPr>
          <a:xfrm>
            <a:off x="5286522" y="556702"/>
            <a:ext cx="5370948" cy="2957734"/>
          </a:xfrm>
          <a:prstGeom prst="rect">
            <a:avLst/>
          </a:prstGeom>
          <a:ln>
            <a:solidFill>
              <a:schemeClr val="tx1">
                <a:lumMod val="95000"/>
                <a:lumOff val="5000"/>
              </a:schemeClr>
            </a:solidFill>
          </a:ln>
        </p:spPr>
      </p:pic>
    </p:spTree>
    <p:extLst>
      <p:ext uri="{BB962C8B-B14F-4D97-AF65-F5344CB8AC3E}">
        <p14:creationId xmlns:p14="http://schemas.microsoft.com/office/powerpoint/2010/main" val="1810525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58985" y="465335"/>
            <a:ext cx="6615905"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Machine Learning Process</a:t>
            </a:r>
            <a:endPar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endParaRPr>
          </a:p>
        </p:txBody>
      </p:sp>
      <p:sp>
        <p:nvSpPr>
          <p:cNvPr id="86" name="Rectangle 19"/>
          <p:cNvSpPr/>
          <p:nvPr/>
        </p:nvSpPr>
        <p:spPr>
          <a:xfrm>
            <a:off x="5351705" y="3079886"/>
            <a:ext cx="2593947" cy="91899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 Preparation</a:t>
            </a:r>
          </a:p>
        </p:txBody>
      </p:sp>
      <p:sp>
        <p:nvSpPr>
          <p:cNvPr id="87" name="Rectangle 15"/>
          <p:cNvSpPr/>
          <p:nvPr/>
        </p:nvSpPr>
        <p:spPr>
          <a:xfrm>
            <a:off x="7945652" y="4954386"/>
            <a:ext cx="2593946" cy="57941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Modelling</a:t>
            </a:r>
          </a:p>
        </p:txBody>
      </p:sp>
      <p:sp>
        <p:nvSpPr>
          <p:cNvPr id="94" name="Rectangle 14"/>
          <p:cNvSpPr/>
          <p:nvPr/>
        </p:nvSpPr>
        <p:spPr>
          <a:xfrm>
            <a:off x="2843115" y="4954386"/>
            <a:ext cx="2593947" cy="575047"/>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Evaluation</a:t>
            </a:r>
          </a:p>
        </p:txBody>
      </p:sp>
      <p:sp>
        <p:nvSpPr>
          <p:cNvPr id="96" name="Rectangle 4"/>
          <p:cNvSpPr/>
          <p:nvPr/>
        </p:nvSpPr>
        <p:spPr>
          <a:xfrm>
            <a:off x="208993" y="1799368"/>
            <a:ext cx="1740993" cy="614978"/>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Use case</a:t>
            </a:r>
          </a:p>
        </p:txBody>
      </p:sp>
      <p:sp>
        <p:nvSpPr>
          <p:cNvPr id="97" name="Rectangle 8"/>
          <p:cNvSpPr/>
          <p:nvPr/>
        </p:nvSpPr>
        <p:spPr>
          <a:xfrm>
            <a:off x="2555387" y="1855006"/>
            <a:ext cx="1504709" cy="559340"/>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a:t>
            </a:r>
          </a:p>
        </p:txBody>
      </p:sp>
      <p:sp>
        <p:nvSpPr>
          <p:cNvPr id="98" name="Rectangle 41"/>
          <p:cNvSpPr/>
          <p:nvPr/>
        </p:nvSpPr>
        <p:spPr>
          <a:xfrm>
            <a:off x="8937363" y="1834931"/>
            <a:ext cx="2978390" cy="579415"/>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Publish</a:t>
            </a:r>
          </a:p>
        </p:txBody>
      </p:sp>
      <p:cxnSp>
        <p:nvCxnSpPr>
          <p:cNvPr id="100" name="Straight Arrow Connector 45"/>
          <p:cNvCxnSpPr/>
          <p:nvPr/>
        </p:nvCxnSpPr>
        <p:spPr>
          <a:xfrm flipV="1">
            <a:off x="1949986" y="2142530"/>
            <a:ext cx="605401" cy="696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2" name="Rectangle 14"/>
          <p:cNvSpPr/>
          <p:nvPr/>
        </p:nvSpPr>
        <p:spPr>
          <a:xfrm>
            <a:off x="4931197" y="1799368"/>
            <a:ext cx="3135065" cy="659591"/>
          </a:xfrm>
          <a:prstGeom prst="roundRect">
            <a:avLst/>
          </a:prstGeom>
          <a:solidFill>
            <a:schemeClr val="bg2">
              <a:lumMod val="75000"/>
            </a:schemeClr>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rgbClr val="7030A0"/>
                </a:solidFill>
                <a:latin typeface="Segoe UI Light" panose="020B0502040204020203" pitchFamily="34" charset="0"/>
                <a:cs typeface="Segoe UI Light" panose="020B0502040204020203" pitchFamily="34" charset="0"/>
              </a:rPr>
              <a:t>Prep + Build + Test</a:t>
            </a:r>
          </a:p>
        </p:txBody>
      </p:sp>
      <p:cxnSp>
        <p:nvCxnSpPr>
          <p:cNvPr id="23" name="Straight Arrow Connector 45"/>
          <p:cNvCxnSpPr>
            <a:stCxn id="97" idx="3"/>
            <a:endCxn id="22" idx="1"/>
          </p:cNvCxnSpPr>
          <p:nvPr/>
        </p:nvCxnSpPr>
        <p:spPr>
          <a:xfrm flipV="1">
            <a:off x="4060096" y="2129164"/>
            <a:ext cx="871101" cy="551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45"/>
          <p:cNvCxnSpPr>
            <a:endCxn id="98" idx="1"/>
          </p:cNvCxnSpPr>
          <p:nvPr/>
        </p:nvCxnSpPr>
        <p:spPr>
          <a:xfrm flipV="1">
            <a:off x="8066262" y="2124639"/>
            <a:ext cx="871101" cy="6961"/>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 name="Equal 4"/>
          <p:cNvSpPr/>
          <p:nvPr/>
        </p:nvSpPr>
        <p:spPr>
          <a:xfrm>
            <a:off x="6180463" y="2598938"/>
            <a:ext cx="936433" cy="396607"/>
          </a:xfrm>
          <a:prstGeom prst="mathEqual">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8" name="Curved Connector 7"/>
          <p:cNvCxnSpPr>
            <a:stCxn id="86" idx="3"/>
            <a:endCxn id="87" idx="0"/>
          </p:cNvCxnSpPr>
          <p:nvPr/>
        </p:nvCxnSpPr>
        <p:spPr>
          <a:xfrm>
            <a:off x="7945652" y="3539383"/>
            <a:ext cx="1296973" cy="1415003"/>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140089" y="5529434"/>
            <a:ext cx="5102536" cy="931899"/>
            <a:chOff x="4140089" y="5529434"/>
            <a:chExt cx="5102536" cy="931899"/>
          </a:xfrm>
        </p:grpSpPr>
        <p:cxnSp>
          <p:nvCxnSpPr>
            <p:cNvPr id="10" name="Curved Connector 9"/>
            <p:cNvCxnSpPr>
              <a:stCxn id="87" idx="2"/>
            </p:cNvCxnSpPr>
            <p:nvPr/>
          </p:nvCxnSpPr>
          <p:spPr>
            <a:xfrm rot="5400000">
              <a:off x="7627860" y="4846567"/>
              <a:ext cx="927532" cy="2301998"/>
            </a:xfrm>
            <a:prstGeom prst="curvedConnector2">
              <a:avLst/>
            </a:prstGeom>
            <a:ln w="57150">
              <a:solidFill>
                <a:schemeClr val="accent2">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Curved Connector 11"/>
            <p:cNvCxnSpPr>
              <a:endCxn id="94" idx="2"/>
            </p:cNvCxnSpPr>
            <p:nvPr/>
          </p:nvCxnSpPr>
          <p:spPr>
            <a:xfrm rot="10800000">
              <a:off x="4140089" y="5529434"/>
              <a:ext cx="2800538" cy="931899"/>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6" name="Curved Connector 15"/>
          <p:cNvCxnSpPr>
            <a:stCxn id="94" idx="0"/>
            <a:endCxn id="86" idx="1"/>
          </p:cNvCxnSpPr>
          <p:nvPr/>
        </p:nvCxnSpPr>
        <p:spPr>
          <a:xfrm rot="5400000" flipH="1" flipV="1">
            <a:off x="4038396" y="3641077"/>
            <a:ext cx="1415003" cy="1211616"/>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73587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7556726"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What is a neural network?</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0" name="Oval 79"/>
          <p:cNvSpPr/>
          <p:nvPr/>
        </p:nvSpPr>
        <p:spPr>
          <a:xfrm>
            <a:off x="1295856" y="3152119"/>
            <a:ext cx="540000" cy="54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2" name="Oval 81"/>
          <p:cNvSpPr/>
          <p:nvPr/>
        </p:nvSpPr>
        <p:spPr>
          <a:xfrm>
            <a:off x="1295856" y="1437477"/>
            <a:ext cx="540000" cy="54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3" name="Oval 82"/>
          <p:cNvSpPr/>
          <p:nvPr/>
        </p:nvSpPr>
        <p:spPr>
          <a:xfrm>
            <a:off x="1295856" y="5774498"/>
            <a:ext cx="540000" cy="54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5" name="Oval 84"/>
          <p:cNvSpPr/>
          <p:nvPr/>
        </p:nvSpPr>
        <p:spPr>
          <a:xfrm>
            <a:off x="1295856" y="2294798"/>
            <a:ext cx="540000" cy="54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Calibri" panose="020F0502020204030204"/>
            </a:endParaRPr>
          </a:p>
        </p:txBody>
      </p:sp>
      <p:sp>
        <p:nvSpPr>
          <p:cNvPr id="86" name="Oval 85"/>
          <p:cNvSpPr/>
          <p:nvPr/>
        </p:nvSpPr>
        <p:spPr>
          <a:xfrm>
            <a:off x="1295856" y="4009262"/>
            <a:ext cx="540000" cy="54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7" name="Oval 86"/>
          <p:cNvSpPr/>
          <p:nvPr/>
        </p:nvSpPr>
        <p:spPr>
          <a:xfrm>
            <a:off x="1295856" y="4891880"/>
            <a:ext cx="540000" cy="54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8" name="Oval 87"/>
          <p:cNvSpPr/>
          <p:nvPr/>
        </p:nvSpPr>
        <p:spPr>
          <a:xfrm>
            <a:off x="6325984" y="4009262"/>
            <a:ext cx="540000" cy="54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Calibri" panose="020F0502020204030204"/>
            </a:endParaRPr>
          </a:p>
        </p:txBody>
      </p:sp>
      <p:sp>
        <p:nvSpPr>
          <p:cNvPr id="89" name="Oval 88"/>
          <p:cNvSpPr/>
          <p:nvPr/>
        </p:nvSpPr>
        <p:spPr>
          <a:xfrm>
            <a:off x="6325984" y="3156698"/>
            <a:ext cx="540000" cy="540000"/>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0" name="Oval 89"/>
          <p:cNvSpPr/>
          <p:nvPr/>
        </p:nvSpPr>
        <p:spPr>
          <a:xfrm>
            <a:off x="3426828" y="2294798"/>
            <a:ext cx="540000" cy="540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Calibri" panose="020F0502020204030204"/>
            </a:endParaRPr>
          </a:p>
        </p:txBody>
      </p:sp>
      <p:sp>
        <p:nvSpPr>
          <p:cNvPr id="91" name="Oval 90"/>
          <p:cNvSpPr/>
          <p:nvPr/>
        </p:nvSpPr>
        <p:spPr>
          <a:xfrm>
            <a:off x="3426828" y="3152119"/>
            <a:ext cx="540000" cy="540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2" name="Oval 91"/>
          <p:cNvSpPr/>
          <p:nvPr/>
        </p:nvSpPr>
        <p:spPr>
          <a:xfrm>
            <a:off x="3426828" y="4009262"/>
            <a:ext cx="540000" cy="540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3" name="Oval 92"/>
          <p:cNvSpPr/>
          <p:nvPr/>
        </p:nvSpPr>
        <p:spPr>
          <a:xfrm>
            <a:off x="3426828" y="4866405"/>
            <a:ext cx="540000" cy="540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4" name="Oval 93"/>
          <p:cNvSpPr/>
          <p:nvPr/>
        </p:nvSpPr>
        <p:spPr>
          <a:xfrm>
            <a:off x="4667977" y="2740205"/>
            <a:ext cx="540000" cy="540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5" name="Oval 94"/>
          <p:cNvSpPr/>
          <p:nvPr/>
        </p:nvSpPr>
        <p:spPr>
          <a:xfrm>
            <a:off x="4662368" y="3598635"/>
            <a:ext cx="540000" cy="540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6" name="Oval 95"/>
          <p:cNvSpPr/>
          <p:nvPr/>
        </p:nvSpPr>
        <p:spPr>
          <a:xfrm>
            <a:off x="4662368" y="4451199"/>
            <a:ext cx="540000" cy="540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prstClr val="white"/>
              </a:solidFill>
              <a:latin typeface="Calibri" panose="020F0502020204030204"/>
            </a:endParaRPr>
          </a:p>
        </p:txBody>
      </p:sp>
      <p:cxnSp>
        <p:nvCxnSpPr>
          <p:cNvPr id="97" name="Straight Connector 96"/>
          <p:cNvCxnSpPr>
            <a:stCxn id="82" idx="6"/>
            <a:endCxn id="90" idx="2"/>
          </p:cNvCxnSpPr>
          <p:nvPr/>
        </p:nvCxnSpPr>
        <p:spPr>
          <a:xfrm>
            <a:off x="1835856" y="1707477"/>
            <a:ext cx="1590972" cy="857321"/>
          </a:xfrm>
          <a:prstGeom prst="line">
            <a:avLst/>
          </a:prstGeom>
        </p:spPr>
        <p:style>
          <a:lnRef idx="1">
            <a:schemeClr val="dk1"/>
          </a:lnRef>
          <a:fillRef idx="0">
            <a:schemeClr val="dk1"/>
          </a:fillRef>
          <a:effectRef idx="0">
            <a:schemeClr val="dk1"/>
          </a:effectRef>
          <a:fontRef idx="minor">
            <a:schemeClr val="tx1"/>
          </a:fontRef>
        </p:style>
      </p:cxnSp>
      <p:cxnSp>
        <p:nvCxnSpPr>
          <p:cNvPr id="98" name="Straight Connector 97"/>
          <p:cNvCxnSpPr>
            <a:stCxn id="85" idx="6"/>
            <a:endCxn id="90" idx="2"/>
          </p:cNvCxnSpPr>
          <p:nvPr/>
        </p:nvCxnSpPr>
        <p:spPr>
          <a:xfrm>
            <a:off x="1835856" y="2564798"/>
            <a:ext cx="1590972" cy="0"/>
          </a:xfrm>
          <a:prstGeom prst="line">
            <a:avLst/>
          </a:prstGeom>
        </p:spPr>
        <p:style>
          <a:lnRef idx="1">
            <a:schemeClr val="dk1"/>
          </a:lnRef>
          <a:fillRef idx="0">
            <a:schemeClr val="dk1"/>
          </a:fillRef>
          <a:effectRef idx="0">
            <a:schemeClr val="dk1"/>
          </a:effectRef>
          <a:fontRef idx="minor">
            <a:schemeClr val="tx1"/>
          </a:fontRef>
        </p:style>
      </p:cxnSp>
      <p:cxnSp>
        <p:nvCxnSpPr>
          <p:cNvPr id="99" name="Straight Connector 98"/>
          <p:cNvCxnSpPr>
            <a:stCxn id="80" idx="6"/>
            <a:endCxn id="90" idx="2"/>
          </p:cNvCxnSpPr>
          <p:nvPr/>
        </p:nvCxnSpPr>
        <p:spPr>
          <a:xfrm flipV="1">
            <a:off x="1835856" y="2564798"/>
            <a:ext cx="1590972" cy="857321"/>
          </a:xfrm>
          <a:prstGeom prst="line">
            <a:avLst/>
          </a:prstGeom>
        </p:spPr>
        <p:style>
          <a:lnRef idx="1">
            <a:schemeClr val="dk1"/>
          </a:lnRef>
          <a:fillRef idx="0">
            <a:schemeClr val="dk1"/>
          </a:fillRef>
          <a:effectRef idx="0">
            <a:schemeClr val="dk1"/>
          </a:effectRef>
          <a:fontRef idx="minor">
            <a:schemeClr val="tx1"/>
          </a:fontRef>
        </p:style>
      </p:cxnSp>
      <p:cxnSp>
        <p:nvCxnSpPr>
          <p:cNvPr id="100" name="Straight Connector 99"/>
          <p:cNvCxnSpPr>
            <a:stCxn id="86" idx="6"/>
            <a:endCxn id="90" idx="2"/>
          </p:cNvCxnSpPr>
          <p:nvPr/>
        </p:nvCxnSpPr>
        <p:spPr>
          <a:xfrm flipV="1">
            <a:off x="1835856" y="2564798"/>
            <a:ext cx="1590972" cy="1714464"/>
          </a:xfrm>
          <a:prstGeom prst="line">
            <a:avLst/>
          </a:prstGeom>
        </p:spPr>
        <p:style>
          <a:lnRef idx="1">
            <a:schemeClr val="dk1"/>
          </a:lnRef>
          <a:fillRef idx="0">
            <a:schemeClr val="dk1"/>
          </a:fillRef>
          <a:effectRef idx="0">
            <a:schemeClr val="dk1"/>
          </a:effectRef>
          <a:fontRef idx="minor">
            <a:schemeClr val="tx1"/>
          </a:fontRef>
        </p:style>
      </p:cxnSp>
      <p:cxnSp>
        <p:nvCxnSpPr>
          <p:cNvPr id="101" name="Straight Connector 100"/>
          <p:cNvCxnSpPr>
            <a:stCxn id="87" idx="6"/>
            <a:endCxn id="90" idx="2"/>
          </p:cNvCxnSpPr>
          <p:nvPr/>
        </p:nvCxnSpPr>
        <p:spPr>
          <a:xfrm flipV="1">
            <a:off x="1835856" y="2564798"/>
            <a:ext cx="1590972" cy="2597082"/>
          </a:xfrm>
          <a:prstGeom prst="line">
            <a:avLst/>
          </a:prstGeom>
        </p:spPr>
        <p:style>
          <a:lnRef idx="1">
            <a:schemeClr val="dk1"/>
          </a:lnRef>
          <a:fillRef idx="0">
            <a:schemeClr val="dk1"/>
          </a:fillRef>
          <a:effectRef idx="0">
            <a:schemeClr val="dk1"/>
          </a:effectRef>
          <a:fontRef idx="minor">
            <a:schemeClr val="tx1"/>
          </a:fontRef>
        </p:style>
      </p:cxnSp>
      <p:cxnSp>
        <p:nvCxnSpPr>
          <p:cNvPr id="102" name="Straight Connector 101"/>
          <p:cNvCxnSpPr>
            <a:stCxn id="83" idx="6"/>
            <a:endCxn id="90" idx="2"/>
          </p:cNvCxnSpPr>
          <p:nvPr/>
        </p:nvCxnSpPr>
        <p:spPr>
          <a:xfrm flipV="1">
            <a:off x="1835856" y="2564798"/>
            <a:ext cx="1590972" cy="3479700"/>
          </a:xfrm>
          <a:prstGeom prst="line">
            <a:avLst/>
          </a:prstGeom>
        </p:spPr>
        <p:style>
          <a:lnRef idx="1">
            <a:schemeClr val="dk1"/>
          </a:lnRef>
          <a:fillRef idx="0">
            <a:schemeClr val="dk1"/>
          </a:fillRef>
          <a:effectRef idx="0">
            <a:schemeClr val="dk1"/>
          </a:effectRef>
          <a:fontRef idx="minor">
            <a:schemeClr val="tx1"/>
          </a:fontRef>
        </p:style>
      </p:cxnSp>
      <p:cxnSp>
        <p:nvCxnSpPr>
          <p:cNvPr id="103" name="Straight Connector 102"/>
          <p:cNvCxnSpPr>
            <a:stCxn id="82" idx="6"/>
            <a:endCxn id="91" idx="2"/>
          </p:cNvCxnSpPr>
          <p:nvPr/>
        </p:nvCxnSpPr>
        <p:spPr>
          <a:xfrm>
            <a:off x="1835856" y="1707477"/>
            <a:ext cx="1590972" cy="1714642"/>
          </a:xfrm>
          <a:prstGeom prst="line">
            <a:avLst/>
          </a:prstGeom>
        </p:spPr>
        <p:style>
          <a:lnRef idx="1">
            <a:schemeClr val="dk1"/>
          </a:lnRef>
          <a:fillRef idx="0">
            <a:schemeClr val="dk1"/>
          </a:fillRef>
          <a:effectRef idx="0">
            <a:schemeClr val="dk1"/>
          </a:effectRef>
          <a:fontRef idx="minor">
            <a:schemeClr val="tx1"/>
          </a:fontRef>
        </p:style>
      </p:cxnSp>
      <p:cxnSp>
        <p:nvCxnSpPr>
          <p:cNvPr id="104" name="Straight Connector 103"/>
          <p:cNvCxnSpPr>
            <a:stCxn id="82" idx="6"/>
            <a:endCxn id="92" idx="2"/>
          </p:cNvCxnSpPr>
          <p:nvPr/>
        </p:nvCxnSpPr>
        <p:spPr>
          <a:xfrm>
            <a:off x="1835856" y="1707477"/>
            <a:ext cx="1590972" cy="2571785"/>
          </a:xfrm>
          <a:prstGeom prst="line">
            <a:avLst/>
          </a:prstGeom>
        </p:spPr>
        <p:style>
          <a:lnRef idx="1">
            <a:schemeClr val="dk1"/>
          </a:lnRef>
          <a:fillRef idx="0">
            <a:schemeClr val="dk1"/>
          </a:fillRef>
          <a:effectRef idx="0">
            <a:schemeClr val="dk1"/>
          </a:effectRef>
          <a:fontRef idx="minor">
            <a:schemeClr val="tx1"/>
          </a:fontRef>
        </p:style>
      </p:cxnSp>
      <p:cxnSp>
        <p:nvCxnSpPr>
          <p:cNvPr id="105" name="Straight Connector 104"/>
          <p:cNvCxnSpPr>
            <a:stCxn id="82" idx="6"/>
            <a:endCxn id="93" idx="2"/>
          </p:cNvCxnSpPr>
          <p:nvPr/>
        </p:nvCxnSpPr>
        <p:spPr>
          <a:xfrm>
            <a:off x="1835856" y="1707477"/>
            <a:ext cx="1590972" cy="3428928"/>
          </a:xfrm>
          <a:prstGeom prst="line">
            <a:avLst/>
          </a:prstGeom>
        </p:spPr>
        <p:style>
          <a:lnRef idx="1">
            <a:schemeClr val="dk1"/>
          </a:lnRef>
          <a:fillRef idx="0">
            <a:schemeClr val="dk1"/>
          </a:fillRef>
          <a:effectRef idx="0">
            <a:schemeClr val="dk1"/>
          </a:effectRef>
          <a:fontRef idx="minor">
            <a:schemeClr val="tx1"/>
          </a:fontRef>
        </p:style>
      </p:cxnSp>
      <p:cxnSp>
        <p:nvCxnSpPr>
          <p:cNvPr id="106" name="Straight Connector 105"/>
          <p:cNvCxnSpPr>
            <a:stCxn id="85" idx="6"/>
            <a:endCxn id="91" idx="2"/>
          </p:cNvCxnSpPr>
          <p:nvPr/>
        </p:nvCxnSpPr>
        <p:spPr>
          <a:xfrm>
            <a:off x="1835856" y="2564798"/>
            <a:ext cx="1590972" cy="857321"/>
          </a:xfrm>
          <a:prstGeom prst="line">
            <a:avLst/>
          </a:prstGeom>
        </p:spPr>
        <p:style>
          <a:lnRef idx="1">
            <a:schemeClr val="dk1"/>
          </a:lnRef>
          <a:fillRef idx="0">
            <a:schemeClr val="dk1"/>
          </a:fillRef>
          <a:effectRef idx="0">
            <a:schemeClr val="dk1"/>
          </a:effectRef>
          <a:fontRef idx="minor">
            <a:schemeClr val="tx1"/>
          </a:fontRef>
        </p:style>
      </p:cxnSp>
      <p:cxnSp>
        <p:nvCxnSpPr>
          <p:cNvPr id="107" name="Straight Connector 106"/>
          <p:cNvCxnSpPr>
            <a:stCxn id="85" idx="6"/>
            <a:endCxn id="92" idx="2"/>
          </p:cNvCxnSpPr>
          <p:nvPr/>
        </p:nvCxnSpPr>
        <p:spPr>
          <a:xfrm>
            <a:off x="1835856" y="2564798"/>
            <a:ext cx="1590972" cy="1714464"/>
          </a:xfrm>
          <a:prstGeom prst="line">
            <a:avLst/>
          </a:prstGeom>
        </p:spPr>
        <p:style>
          <a:lnRef idx="1">
            <a:schemeClr val="dk1"/>
          </a:lnRef>
          <a:fillRef idx="0">
            <a:schemeClr val="dk1"/>
          </a:fillRef>
          <a:effectRef idx="0">
            <a:schemeClr val="dk1"/>
          </a:effectRef>
          <a:fontRef idx="minor">
            <a:schemeClr val="tx1"/>
          </a:fontRef>
        </p:style>
      </p:cxnSp>
      <p:cxnSp>
        <p:nvCxnSpPr>
          <p:cNvPr id="108" name="Straight Connector 107"/>
          <p:cNvCxnSpPr>
            <a:stCxn id="85" idx="6"/>
            <a:endCxn id="93" idx="2"/>
          </p:cNvCxnSpPr>
          <p:nvPr/>
        </p:nvCxnSpPr>
        <p:spPr>
          <a:xfrm>
            <a:off x="1835856" y="2564798"/>
            <a:ext cx="1590972" cy="2571607"/>
          </a:xfrm>
          <a:prstGeom prst="line">
            <a:avLst/>
          </a:prstGeom>
        </p:spPr>
        <p:style>
          <a:lnRef idx="1">
            <a:schemeClr val="dk1"/>
          </a:lnRef>
          <a:fillRef idx="0">
            <a:schemeClr val="dk1"/>
          </a:fillRef>
          <a:effectRef idx="0">
            <a:schemeClr val="dk1"/>
          </a:effectRef>
          <a:fontRef idx="minor">
            <a:schemeClr val="tx1"/>
          </a:fontRef>
        </p:style>
      </p:cxnSp>
      <p:cxnSp>
        <p:nvCxnSpPr>
          <p:cNvPr id="109" name="Straight Connector 108"/>
          <p:cNvCxnSpPr>
            <a:stCxn id="80" idx="6"/>
            <a:endCxn id="91" idx="2"/>
          </p:cNvCxnSpPr>
          <p:nvPr/>
        </p:nvCxnSpPr>
        <p:spPr>
          <a:xfrm>
            <a:off x="1835856" y="3422119"/>
            <a:ext cx="1590972" cy="0"/>
          </a:xfrm>
          <a:prstGeom prst="line">
            <a:avLst/>
          </a:prstGeom>
        </p:spPr>
        <p:style>
          <a:lnRef idx="1">
            <a:schemeClr val="dk1"/>
          </a:lnRef>
          <a:fillRef idx="0">
            <a:schemeClr val="dk1"/>
          </a:fillRef>
          <a:effectRef idx="0">
            <a:schemeClr val="dk1"/>
          </a:effectRef>
          <a:fontRef idx="minor">
            <a:schemeClr val="tx1"/>
          </a:fontRef>
        </p:style>
      </p:cxnSp>
      <p:cxnSp>
        <p:nvCxnSpPr>
          <p:cNvPr id="110" name="Straight Connector 109"/>
          <p:cNvCxnSpPr>
            <a:stCxn id="80" idx="6"/>
            <a:endCxn id="92" idx="2"/>
          </p:cNvCxnSpPr>
          <p:nvPr/>
        </p:nvCxnSpPr>
        <p:spPr>
          <a:xfrm>
            <a:off x="1835856" y="3422119"/>
            <a:ext cx="1590972" cy="857143"/>
          </a:xfrm>
          <a:prstGeom prst="line">
            <a:avLst/>
          </a:prstGeom>
        </p:spPr>
        <p:style>
          <a:lnRef idx="1">
            <a:schemeClr val="dk1"/>
          </a:lnRef>
          <a:fillRef idx="0">
            <a:schemeClr val="dk1"/>
          </a:fillRef>
          <a:effectRef idx="0">
            <a:schemeClr val="dk1"/>
          </a:effectRef>
          <a:fontRef idx="minor">
            <a:schemeClr val="tx1"/>
          </a:fontRef>
        </p:style>
      </p:cxnSp>
      <p:cxnSp>
        <p:nvCxnSpPr>
          <p:cNvPr id="111" name="Straight Connector 110"/>
          <p:cNvCxnSpPr>
            <a:stCxn id="80" idx="6"/>
            <a:endCxn id="93" idx="2"/>
          </p:cNvCxnSpPr>
          <p:nvPr/>
        </p:nvCxnSpPr>
        <p:spPr>
          <a:xfrm>
            <a:off x="1835856" y="3422119"/>
            <a:ext cx="1590972" cy="1714286"/>
          </a:xfrm>
          <a:prstGeom prst="line">
            <a:avLst/>
          </a:prstGeom>
        </p:spPr>
        <p:style>
          <a:lnRef idx="1">
            <a:schemeClr val="dk1"/>
          </a:lnRef>
          <a:fillRef idx="0">
            <a:schemeClr val="dk1"/>
          </a:fillRef>
          <a:effectRef idx="0">
            <a:schemeClr val="dk1"/>
          </a:effectRef>
          <a:fontRef idx="minor">
            <a:schemeClr val="tx1"/>
          </a:fontRef>
        </p:style>
      </p:cxnSp>
      <p:cxnSp>
        <p:nvCxnSpPr>
          <p:cNvPr id="112" name="Straight Connector 111"/>
          <p:cNvCxnSpPr>
            <a:stCxn id="86" idx="6"/>
            <a:endCxn id="91" idx="2"/>
          </p:cNvCxnSpPr>
          <p:nvPr/>
        </p:nvCxnSpPr>
        <p:spPr>
          <a:xfrm flipV="1">
            <a:off x="1835856" y="3422119"/>
            <a:ext cx="1590972" cy="857143"/>
          </a:xfrm>
          <a:prstGeom prst="line">
            <a:avLst/>
          </a:prstGeom>
        </p:spPr>
        <p:style>
          <a:lnRef idx="1">
            <a:schemeClr val="dk1"/>
          </a:lnRef>
          <a:fillRef idx="0">
            <a:schemeClr val="dk1"/>
          </a:fillRef>
          <a:effectRef idx="0">
            <a:schemeClr val="dk1"/>
          </a:effectRef>
          <a:fontRef idx="minor">
            <a:schemeClr val="tx1"/>
          </a:fontRef>
        </p:style>
      </p:cxnSp>
      <p:cxnSp>
        <p:nvCxnSpPr>
          <p:cNvPr id="113" name="Straight Connector 112"/>
          <p:cNvCxnSpPr>
            <a:stCxn id="86" idx="6"/>
            <a:endCxn id="92" idx="2"/>
          </p:cNvCxnSpPr>
          <p:nvPr/>
        </p:nvCxnSpPr>
        <p:spPr>
          <a:xfrm>
            <a:off x="1835856" y="4279262"/>
            <a:ext cx="1590972" cy="0"/>
          </a:xfrm>
          <a:prstGeom prst="line">
            <a:avLst/>
          </a:prstGeom>
        </p:spPr>
        <p:style>
          <a:lnRef idx="1">
            <a:schemeClr val="dk1"/>
          </a:lnRef>
          <a:fillRef idx="0">
            <a:schemeClr val="dk1"/>
          </a:fillRef>
          <a:effectRef idx="0">
            <a:schemeClr val="dk1"/>
          </a:effectRef>
          <a:fontRef idx="minor">
            <a:schemeClr val="tx1"/>
          </a:fontRef>
        </p:style>
      </p:cxnSp>
      <p:cxnSp>
        <p:nvCxnSpPr>
          <p:cNvPr id="114" name="Straight Connector 113"/>
          <p:cNvCxnSpPr>
            <a:stCxn id="86" idx="6"/>
            <a:endCxn id="93" idx="2"/>
          </p:cNvCxnSpPr>
          <p:nvPr/>
        </p:nvCxnSpPr>
        <p:spPr>
          <a:xfrm>
            <a:off x="1835856" y="4279262"/>
            <a:ext cx="1590972" cy="857143"/>
          </a:xfrm>
          <a:prstGeom prst="line">
            <a:avLst/>
          </a:prstGeom>
        </p:spPr>
        <p:style>
          <a:lnRef idx="1">
            <a:schemeClr val="dk1"/>
          </a:lnRef>
          <a:fillRef idx="0">
            <a:schemeClr val="dk1"/>
          </a:fillRef>
          <a:effectRef idx="0">
            <a:schemeClr val="dk1"/>
          </a:effectRef>
          <a:fontRef idx="minor">
            <a:schemeClr val="tx1"/>
          </a:fontRef>
        </p:style>
      </p:cxnSp>
      <p:cxnSp>
        <p:nvCxnSpPr>
          <p:cNvPr id="115" name="Straight Connector 114"/>
          <p:cNvCxnSpPr>
            <a:stCxn id="87" idx="6"/>
            <a:endCxn id="91" idx="2"/>
          </p:cNvCxnSpPr>
          <p:nvPr/>
        </p:nvCxnSpPr>
        <p:spPr>
          <a:xfrm flipV="1">
            <a:off x="1835856" y="3422119"/>
            <a:ext cx="1590972" cy="1739761"/>
          </a:xfrm>
          <a:prstGeom prst="line">
            <a:avLst/>
          </a:prstGeom>
        </p:spPr>
        <p:style>
          <a:lnRef idx="1">
            <a:schemeClr val="dk1"/>
          </a:lnRef>
          <a:fillRef idx="0">
            <a:schemeClr val="dk1"/>
          </a:fillRef>
          <a:effectRef idx="0">
            <a:schemeClr val="dk1"/>
          </a:effectRef>
          <a:fontRef idx="minor">
            <a:schemeClr val="tx1"/>
          </a:fontRef>
        </p:style>
      </p:cxnSp>
      <p:cxnSp>
        <p:nvCxnSpPr>
          <p:cNvPr id="116" name="Straight Connector 115"/>
          <p:cNvCxnSpPr>
            <a:stCxn id="87" idx="6"/>
            <a:endCxn id="92" idx="2"/>
          </p:cNvCxnSpPr>
          <p:nvPr/>
        </p:nvCxnSpPr>
        <p:spPr>
          <a:xfrm flipV="1">
            <a:off x="1835856" y="4279262"/>
            <a:ext cx="1590972" cy="882618"/>
          </a:xfrm>
          <a:prstGeom prst="line">
            <a:avLst/>
          </a:prstGeom>
        </p:spPr>
        <p:style>
          <a:lnRef idx="1">
            <a:schemeClr val="dk1"/>
          </a:lnRef>
          <a:fillRef idx="0">
            <a:schemeClr val="dk1"/>
          </a:fillRef>
          <a:effectRef idx="0">
            <a:schemeClr val="dk1"/>
          </a:effectRef>
          <a:fontRef idx="minor">
            <a:schemeClr val="tx1"/>
          </a:fontRef>
        </p:style>
      </p:cxnSp>
      <p:cxnSp>
        <p:nvCxnSpPr>
          <p:cNvPr id="117" name="Straight Connector 116"/>
          <p:cNvCxnSpPr>
            <a:stCxn id="87" idx="6"/>
            <a:endCxn id="93" idx="2"/>
          </p:cNvCxnSpPr>
          <p:nvPr/>
        </p:nvCxnSpPr>
        <p:spPr>
          <a:xfrm flipV="1">
            <a:off x="1835856" y="5136405"/>
            <a:ext cx="1590972" cy="25475"/>
          </a:xfrm>
          <a:prstGeom prst="line">
            <a:avLst/>
          </a:prstGeom>
        </p:spPr>
        <p:style>
          <a:lnRef idx="1">
            <a:schemeClr val="dk1"/>
          </a:lnRef>
          <a:fillRef idx="0">
            <a:schemeClr val="dk1"/>
          </a:fillRef>
          <a:effectRef idx="0">
            <a:schemeClr val="dk1"/>
          </a:effectRef>
          <a:fontRef idx="minor">
            <a:schemeClr val="tx1"/>
          </a:fontRef>
        </p:style>
      </p:cxnSp>
      <p:cxnSp>
        <p:nvCxnSpPr>
          <p:cNvPr id="118" name="Straight Connector 117"/>
          <p:cNvCxnSpPr>
            <a:stCxn id="83" idx="6"/>
            <a:endCxn id="91" idx="2"/>
          </p:cNvCxnSpPr>
          <p:nvPr/>
        </p:nvCxnSpPr>
        <p:spPr>
          <a:xfrm flipV="1">
            <a:off x="1835856" y="3422119"/>
            <a:ext cx="1590972" cy="2622379"/>
          </a:xfrm>
          <a:prstGeom prst="line">
            <a:avLst/>
          </a:prstGeom>
        </p:spPr>
        <p:style>
          <a:lnRef idx="1">
            <a:schemeClr val="dk1"/>
          </a:lnRef>
          <a:fillRef idx="0">
            <a:schemeClr val="dk1"/>
          </a:fillRef>
          <a:effectRef idx="0">
            <a:schemeClr val="dk1"/>
          </a:effectRef>
          <a:fontRef idx="minor">
            <a:schemeClr val="tx1"/>
          </a:fontRef>
        </p:style>
      </p:cxnSp>
      <p:cxnSp>
        <p:nvCxnSpPr>
          <p:cNvPr id="119" name="Straight Connector 118"/>
          <p:cNvCxnSpPr>
            <a:stCxn id="83" idx="6"/>
            <a:endCxn id="92" idx="2"/>
          </p:cNvCxnSpPr>
          <p:nvPr/>
        </p:nvCxnSpPr>
        <p:spPr>
          <a:xfrm flipV="1">
            <a:off x="1835856" y="4279262"/>
            <a:ext cx="1590972" cy="1765236"/>
          </a:xfrm>
          <a:prstGeom prst="line">
            <a:avLst/>
          </a:prstGeom>
        </p:spPr>
        <p:style>
          <a:lnRef idx="1">
            <a:schemeClr val="dk1"/>
          </a:lnRef>
          <a:fillRef idx="0">
            <a:schemeClr val="dk1"/>
          </a:fillRef>
          <a:effectRef idx="0">
            <a:schemeClr val="dk1"/>
          </a:effectRef>
          <a:fontRef idx="minor">
            <a:schemeClr val="tx1"/>
          </a:fontRef>
        </p:style>
      </p:cxnSp>
      <p:cxnSp>
        <p:nvCxnSpPr>
          <p:cNvPr id="120" name="Straight Connector 119"/>
          <p:cNvCxnSpPr>
            <a:stCxn id="83" idx="6"/>
            <a:endCxn id="93" idx="2"/>
          </p:cNvCxnSpPr>
          <p:nvPr/>
        </p:nvCxnSpPr>
        <p:spPr>
          <a:xfrm flipV="1">
            <a:off x="1835856" y="5136405"/>
            <a:ext cx="1590972" cy="908093"/>
          </a:xfrm>
          <a:prstGeom prst="line">
            <a:avLst/>
          </a:prstGeom>
        </p:spPr>
        <p:style>
          <a:lnRef idx="1">
            <a:schemeClr val="dk1"/>
          </a:lnRef>
          <a:fillRef idx="0">
            <a:schemeClr val="dk1"/>
          </a:fillRef>
          <a:effectRef idx="0">
            <a:schemeClr val="dk1"/>
          </a:effectRef>
          <a:fontRef idx="minor">
            <a:schemeClr val="tx1"/>
          </a:fontRef>
        </p:style>
      </p:cxnSp>
      <p:cxnSp>
        <p:nvCxnSpPr>
          <p:cNvPr id="121" name="Straight Connector 120"/>
          <p:cNvCxnSpPr>
            <a:stCxn id="90" idx="6"/>
            <a:endCxn id="94" idx="2"/>
          </p:cNvCxnSpPr>
          <p:nvPr/>
        </p:nvCxnSpPr>
        <p:spPr>
          <a:xfrm>
            <a:off x="3966828" y="2564798"/>
            <a:ext cx="701149" cy="445407"/>
          </a:xfrm>
          <a:prstGeom prst="line">
            <a:avLst/>
          </a:prstGeom>
        </p:spPr>
        <p:style>
          <a:lnRef idx="1">
            <a:schemeClr val="dk1"/>
          </a:lnRef>
          <a:fillRef idx="0">
            <a:schemeClr val="dk1"/>
          </a:fillRef>
          <a:effectRef idx="0">
            <a:schemeClr val="dk1"/>
          </a:effectRef>
          <a:fontRef idx="minor">
            <a:schemeClr val="tx1"/>
          </a:fontRef>
        </p:style>
      </p:cxnSp>
      <p:cxnSp>
        <p:nvCxnSpPr>
          <p:cNvPr id="122" name="Straight Connector 121"/>
          <p:cNvCxnSpPr>
            <a:stCxn id="90" idx="6"/>
            <a:endCxn id="95" idx="2"/>
          </p:cNvCxnSpPr>
          <p:nvPr/>
        </p:nvCxnSpPr>
        <p:spPr>
          <a:xfrm>
            <a:off x="3966828" y="2564798"/>
            <a:ext cx="695540" cy="1303837"/>
          </a:xfrm>
          <a:prstGeom prst="line">
            <a:avLst/>
          </a:prstGeom>
        </p:spPr>
        <p:style>
          <a:lnRef idx="1">
            <a:schemeClr val="dk1"/>
          </a:lnRef>
          <a:fillRef idx="0">
            <a:schemeClr val="dk1"/>
          </a:fillRef>
          <a:effectRef idx="0">
            <a:schemeClr val="dk1"/>
          </a:effectRef>
          <a:fontRef idx="minor">
            <a:schemeClr val="tx1"/>
          </a:fontRef>
        </p:style>
      </p:cxnSp>
      <p:cxnSp>
        <p:nvCxnSpPr>
          <p:cNvPr id="123" name="Straight Connector 122"/>
          <p:cNvCxnSpPr>
            <a:stCxn id="90" idx="6"/>
            <a:endCxn id="96" idx="2"/>
          </p:cNvCxnSpPr>
          <p:nvPr/>
        </p:nvCxnSpPr>
        <p:spPr>
          <a:xfrm>
            <a:off x="3966828" y="2564798"/>
            <a:ext cx="695540" cy="2156401"/>
          </a:xfrm>
          <a:prstGeom prst="line">
            <a:avLst/>
          </a:prstGeom>
        </p:spPr>
        <p:style>
          <a:lnRef idx="1">
            <a:schemeClr val="dk1"/>
          </a:lnRef>
          <a:fillRef idx="0">
            <a:schemeClr val="dk1"/>
          </a:fillRef>
          <a:effectRef idx="0">
            <a:schemeClr val="dk1"/>
          </a:effectRef>
          <a:fontRef idx="minor">
            <a:schemeClr val="tx1"/>
          </a:fontRef>
        </p:style>
      </p:cxnSp>
      <p:cxnSp>
        <p:nvCxnSpPr>
          <p:cNvPr id="124" name="Straight Connector 123"/>
          <p:cNvCxnSpPr>
            <a:stCxn id="91" idx="6"/>
            <a:endCxn id="94" idx="2"/>
          </p:cNvCxnSpPr>
          <p:nvPr/>
        </p:nvCxnSpPr>
        <p:spPr>
          <a:xfrm flipV="1">
            <a:off x="3966828" y="3010205"/>
            <a:ext cx="701149" cy="411914"/>
          </a:xfrm>
          <a:prstGeom prst="line">
            <a:avLst/>
          </a:prstGeom>
        </p:spPr>
        <p:style>
          <a:lnRef idx="1">
            <a:schemeClr val="dk1"/>
          </a:lnRef>
          <a:fillRef idx="0">
            <a:schemeClr val="dk1"/>
          </a:fillRef>
          <a:effectRef idx="0">
            <a:schemeClr val="dk1"/>
          </a:effectRef>
          <a:fontRef idx="minor">
            <a:schemeClr val="tx1"/>
          </a:fontRef>
        </p:style>
      </p:cxnSp>
      <p:cxnSp>
        <p:nvCxnSpPr>
          <p:cNvPr id="125" name="Straight Connector 124"/>
          <p:cNvCxnSpPr>
            <a:stCxn id="92" idx="6"/>
            <a:endCxn id="94" idx="2"/>
          </p:cNvCxnSpPr>
          <p:nvPr/>
        </p:nvCxnSpPr>
        <p:spPr>
          <a:xfrm flipV="1">
            <a:off x="3966828" y="3010205"/>
            <a:ext cx="701149" cy="1269057"/>
          </a:xfrm>
          <a:prstGeom prst="line">
            <a:avLst/>
          </a:prstGeom>
        </p:spPr>
        <p:style>
          <a:lnRef idx="1">
            <a:schemeClr val="dk1"/>
          </a:lnRef>
          <a:fillRef idx="0">
            <a:schemeClr val="dk1"/>
          </a:fillRef>
          <a:effectRef idx="0">
            <a:schemeClr val="dk1"/>
          </a:effectRef>
          <a:fontRef idx="minor">
            <a:schemeClr val="tx1"/>
          </a:fontRef>
        </p:style>
      </p:cxnSp>
      <p:cxnSp>
        <p:nvCxnSpPr>
          <p:cNvPr id="126" name="Straight Connector 125"/>
          <p:cNvCxnSpPr>
            <a:stCxn id="91" idx="6"/>
            <a:endCxn id="95" idx="2"/>
          </p:cNvCxnSpPr>
          <p:nvPr/>
        </p:nvCxnSpPr>
        <p:spPr>
          <a:xfrm>
            <a:off x="3966828" y="3422119"/>
            <a:ext cx="695540" cy="446516"/>
          </a:xfrm>
          <a:prstGeom prst="line">
            <a:avLst/>
          </a:prstGeom>
        </p:spPr>
        <p:style>
          <a:lnRef idx="1">
            <a:schemeClr val="dk1"/>
          </a:lnRef>
          <a:fillRef idx="0">
            <a:schemeClr val="dk1"/>
          </a:fillRef>
          <a:effectRef idx="0">
            <a:schemeClr val="dk1"/>
          </a:effectRef>
          <a:fontRef idx="minor">
            <a:schemeClr val="tx1"/>
          </a:fontRef>
        </p:style>
      </p:cxnSp>
      <p:cxnSp>
        <p:nvCxnSpPr>
          <p:cNvPr id="127" name="Straight Connector 126"/>
          <p:cNvCxnSpPr>
            <a:stCxn id="91" idx="6"/>
            <a:endCxn id="96" idx="2"/>
          </p:cNvCxnSpPr>
          <p:nvPr/>
        </p:nvCxnSpPr>
        <p:spPr>
          <a:xfrm>
            <a:off x="3966828" y="3422119"/>
            <a:ext cx="695540" cy="1299080"/>
          </a:xfrm>
          <a:prstGeom prst="line">
            <a:avLst/>
          </a:prstGeom>
        </p:spPr>
        <p:style>
          <a:lnRef idx="1">
            <a:schemeClr val="dk1"/>
          </a:lnRef>
          <a:fillRef idx="0">
            <a:schemeClr val="dk1"/>
          </a:fillRef>
          <a:effectRef idx="0">
            <a:schemeClr val="dk1"/>
          </a:effectRef>
          <a:fontRef idx="minor">
            <a:schemeClr val="tx1"/>
          </a:fontRef>
        </p:style>
      </p:cxnSp>
      <p:cxnSp>
        <p:nvCxnSpPr>
          <p:cNvPr id="128" name="Straight Connector 127"/>
          <p:cNvCxnSpPr>
            <a:stCxn id="92" idx="6"/>
            <a:endCxn id="95" idx="2"/>
          </p:cNvCxnSpPr>
          <p:nvPr/>
        </p:nvCxnSpPr>
        <p:spPr>
          <a:xfrm flipV="1">
            <a:off x="3966828" y="3868635"/>
            <a:ext cx="695540" cy="410627"/>
          </a:xfrm>
          <a:prstGeom prst="line">
            <a:avLst/>
          </a:prstGeom>
        </p:spPr>
        <p:style>
          <a:lnRef idx="1">
            <a:schemeClr val="dk1"/>
          </a:lnRef>
          <a:fillRef idx="0">
            <a:schemeClr val="dk1"/>
          </a:fillRef>
          <a:effectRef idx="0">
            <a:schemeClr val="dk1"/>
          </a:effectRef>
          <a:fontRef idx="minor">
            <a:schemeClr val="tx1"/>
          </a:fontRef>
        </p:style>
      </p:cxnSp>
      <p:cxnSp>
        <p:nvCxnSpPr>
          <p:cNvPr id="129" name="Straight Connector 128"/>
          <p:cNvCxnSpPr>
            <a:stCxn id="92" idx="6"/>
            <a:endCxn id="96" idx="2"/>
          </p:cNvCxnSpPr>
          <p:nvPr/>
        </p:nvCxnSpPr>
        <p:spPr>
          <a:xfrm>
            <a:off x="3966828" y="4279262"/>
            <a:ext cx="695540" cy="441937"/>
          </a:xfrm>
          <a:prstGeom prst="line">
            <a:avLst/>
          </a:prstGeom>
        </p:spPr>
        <p:style>
          <a:lnRef idx="1">
            <a:schemeClr val="dk1"/>
          </a:lnRef>
          <a:fillRef idx="0">
            <a:schemeClr val="dk1"/>
          </a:fillRef>
          <a:effectRef idx="0">
            <a:schemeClr val="dk1"/>
          </a:effectRef>
          <a:fontRef idx="minor">
            <a:schemeClr val="tx1"/>
          </a:fontRef>
        </p:style>
      </p:cxnSp>
      <p:cxnSp>
        <p:nvCxnSpPr>
          <p:cNvPr id="130" name="Straight Connector 129"/>
          <p:cNvCxnSpPr>
            <a:stCxn id="93" idx="6"/>
            <a:endCxn id="94" idx="2"/>
          </p:cNvCxnSpPr>
          <p:nvPr/>
        </p:nvCxnSpPr>
        <p:spPr>
          <a:xfrm flipV="1">
            <a:off x="3966828" y="3010205"/>
            <a:ext cx="701149" cy="2126200"/>
          </a:xfrm>
          <a:prstGeom prst="line">
            <a:avLst/>
          </a:prstGeom>
        </p:spPr>
        <p:style>
          <a:lnRef idx="1">
            <a:schemeClr val="dk1"/>
          </a:lnRef>
          <a:fillRef idx="0">
            <a:schemeClr val="dk1"/>
          </a:fillRef>
          <a:effectRef idx="0">
            <a:schemeClr val="dk1"/>
          </a:effectRef>
          <a:fontRef idx="minor">
            <a:schemeClr val="tx1"/>
          </a:fontRef>
        </p:style>
      </p:cxnSp>
      <p:cxnSp>
        <p:nvCxnSpPr>
          <p:cNvPr id="131" name="Straight Connector 130"/>
          <p:cNvCxnSpPr>
            <a:stCxn id="93" idx="6"/>
            <a:endCxn id="95" idx="2"/>
          </p:cNvCxnSpPr>
          <p:nvPr/>
        </p:nvCxnSpPr>
        <p:spPr>
          <a:xfrm flipV="1">
            <a:off x="3966828" y="3868635"/>
            <a:ext cx="695540" cy="1267770"/>
          </a:xfrm>
          <a:prstGeom prst="line">
            <a:avLst/>
          </a:prstGeom>
        </p:spPr>
        <p:style>
          <a:lnRef idx="1">
            <a:schemeClr val="dk1"/>
          </a:lnRef>
          <a:fillRef idx="0">
            <a:schemeClr val="dk1"/>
          </a:fillRef>
          <a:effectRef idx="0">
            <a:schemeClr val="dk1"/>
          </a:effectRef>
          <a:fontRef idx="minor">
            <a:schemeClr val="tx1"/>
          </a:fontRef>
        </p:style>
      </p:cxnSp>
      <p:cxnSp>
        <p:nvCxnSpPr>
          <p:cNvPr id="132" name="Straight Connector 131"/>
          <p:cNvCxnSpPr>
            <a:stCxn id="93" idx="6"/>
            <a:endCxn id="96" idx="2"/>
          </p:cNvCxnSpPr>
          <p:nvPr/>
        </p:nvCxnSpPr>
        <p:spPr>
          <a:xfrm flipV="1">
            <a:off x="3966828" y="4721199"/>
            <a:ext cx="695540" cy="415206"/>
          </a:xfrm>
          <a:prstGeom prst="line">
            <a:avLst/>
          </a:prstGeom>
        </p:spPr>
        <p:style>
          <a:lnRef idx="1">
            <a:schemeClr val="dk1"/>
          </a:lnRef>
          <a:fillRef idx="0">
            <a:schemeClr val="dk1"/>
          </a:fillRef>
          <a:effectRef idx="0">
            <a:schemeClr val="dk1"/>
          </a:effectRef>
          <a:fontRef idx="minor">
            <a:schemeClr val="tx1"/>
          </a:fontRef>
        </p:style>
      </p:cxnSp>
      <p:cxnSp>
        <p:nvCxnSpPr>
          <p:cNvPr id="133" name="Straight Connector 132"/>
          <p:cNvCxnSpPr>
            <a:stCxn id="94" idx="6"/>
            <a:endCxn id="89" idx="2"/>
          </p:cNvCxnSpPr>
          <p:nvPr/>
        </p:nvCxnSpPr>
        <p:spPr>
          <a:xfrm>
            <a:off x="5207977" y="3010205"/>
            <a:ext cx="1118007" cy="416493"/>
          </a:xfrm>
          <a:prstGeom prst="line">
            <a:avLst/>
          </a:prstGeom>
        </p:spPr>
        <p:style>
          <a:lnRef idx="1">
            <a:schemeClr val="dk1"/>
          </a:lnRef>
          <a:fillRef idx="0">
            <a:schemeClr val="dk1"/>
          </a:fillRef>
          <a:effectRef idx="0">
            <a:schemeClr val="dk1"/>
          </a:effectRef>
          <a:fontRef idx="minor">
            <a:schemeClr val="tx1"/>
          </a:fontRef>
        </p:style>
      </p:cxnSp>
      <p:cxnSp>
        <p:nvCxnSpPr>
          <p:cNvPr id="134" name="Straight Connector 133"/>
          <p:cNvCxnSpPr>
            <a:stCxn id="94" idx="6"/>
            <a:endCxn id="88" idx="2"/>
          </p:cNvCxnSpPr>
          <p:nvPr/>
        </p:nvCxnSpPr>
        <p:spPr>
          <a:xfrm>
            <a:off x="5207977" y="3010205"/>
            <a:ext cx="1118007" cy="1269057"/>
          </a:xfrm>
          <a:prstGeom prst="line">
            <a:avLst/>
          </a:prstGeom>
        </p:spPr>
        <p:style>
          <a:lnRef idx="1">
            <a:schemeClr val="dk1"/>
          </a:lnRef>
          <a:fillRef idx="0">
            <a:schemeClr val="dk1"/>
          </a:fillRef>
          <a:effectRef idx="0">
            <a:schemeClr val="dk1"/>
          </a:effectRef>
          <a:fontRef idx="minor">
            <a:schemeClr val="tx1"/>
          </a:fontRef>
        </p:style>
      </p:cxnSp>
      <p:cxnSp>
        <p:nvCxnSpPr>
          <p:cNvPr id="135" name="Straight Connector 134"/>
          <p:cNvCxnSpPr>
            <a:stCxn id="95" idx="6"/>
            <a:endCxn id="89" idx="2"/>
          </p:cNvCxnSpPr>
          <p:nvPr/>
        </p:nvCxnSpPr>
        <p:spPr>
          <a:xfrm flipV="1">
            <a:off x="5202368" y="3426698"/>
            <a:ext cx="1123616" cy="441937"/>
          </a:xfrm>
          <a:prstGeom prst="line">
            <a:avLst/>
          </a:prstGeom>
        </p:spPr>
        <p:style>
          <a:lnRef idx="1">
            <a:schemeClr val="dk1"/>
          </a:lnRef>
          <a:fillRef idx="0">
            <a:schemeClr val="dk1"/>
          </a:fillRef>
          <a:effectRef idx="0">
            <a:schemeClr val="dk1"/>
          </a:effectRef>
          <a:fontRef idx="minor">
            <a:schemeClr val="tx1"/>
          </a:fontRef>
        </p:style>
      </p:cxnSp>
      <p:cxnSp>
        <p:nvCxnSpPr>
          <p:cNvPr id="136" name="Straight Connector 135"/>
          <p:cNvCxnSpPr>
            <a:stCxn id="95" idx="6"/>
            <a:endCxn id="88" idx="2"/>
          </p:cNvCxnSpPr>
          <p:nvPr/>
        </p:nvCxnSpPr>
        <p:spPr>
          <a:xfrm>
            <a:off x="5202368" y="3868635"/>
            <a:ext cx="1123616" cy="410627"/>
          </a:xfrm>
          <a:prstGeom prst="line">
            <a:avLst/>
          </a:prstGeom>
        </p:spPr>
        <p:style>
          <a:lnRef idx="1">
            <a:schemeClr val="dk1"/>
          </a:lnRef>
          <a:fillRef idx="0">
            <a:schemeClr val="dk1"/>
          </a:fillRef>
          <a:effectRef idx="0">
            <a:schemeClr val="dk1"/>
          </a:effectRef>
          <a:fontRef idx="minor">
            <a:schemeClr val="tx1"/>
          </a:fontRef>
        </p:style>
      </p:cxnSp>
      <p:cxnSp>
        <p:nvCxnSpPr>
          <p:cNvPr id="137" name="Straight Connector 136"/>
          <p:cNvCxnSpPr>
            <a:stCxn id="96" idx="6"/>
            <a:endCxn id="89" idx="2"/>
          </p:cNvCxnSpPr>
          <p:nvPr/>
        </p:nvCxnSpPr>
        <p:spPr>
          <a:xfrm flipV="1">
            <a:off x="5202368" y="3426698"/>
            <a:ext cx="1123616" cy="1294501"/>
          </a:xfrm>
          <a:prstGeom prst="line">
            <a:avLst/>
          </a:prstGeom>
        </p:spPr>
        <p:style>
          <a:lnRef idx="1">
            <a:schemeClr val="dk1"/>
          </a:lnRef>
          <a:fillRef idx="0">
            <a:schemeClr val="dk1"/>
          </a:fillRef>
          <a:effectRef idx="0">
            <a:schemeClr val="dk1"/>
          </a:effectRef>
          <a:fontRef idx="minor">
            <a:schemeClr val="tx1"/>
          </a:fontRef>
        </p:style>
      </p:cxnSp>
      <p:cxnSp>
        <p:nvCxnSpPr>
          <p:cNvPr id="138" name="Straight Connector 137"/>
          <p:cNvCxnSpPr>
            <a:stCxn id="96" idx="6"/>
            <a:endCxn id="88" idx="2"/>
          </p:cNvCxnSpPr>
          <p:nvPr/>
        </p:nvCxnSpPr>
        <p:spPr>
          <a:xfrm flipV="1">
            <a:off x="5202368" y="4279262"/>
            <a:ext cx="1123616" cy="441937"/>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62321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58985" y="465335"/>
            <a:ext cx="6615905"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Machine Learning Process</a:t>
            </a:r>
            <a:endPar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endParaRPr>
          </a:p>
        </p:txBody>
      </p:sp>
      <p:sp>
        <p:nvSpPr>
          <p:cNvPr id="86" name="Rectangle 19"/>
          <p:cNvSpPr/>
          <p:nvPr/>
        </p:nvSpPr>
        <p:spPr>
          <a:xfrm>
            <a:off x="5351705" y="3079886"/>
            <a:ext cx="2593947" cy="91899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 Preparation</a:t>
            </a:r>
          </a:p>
        </p:txBody>
      </p:sp>
      <p:sp>
        <p:nvSpPr>
          <p:cNvPr id="87" name="Rectangle 15"/>
          <p:cNvSpPr/>
          <p:nvPr/>
        </p:nvSpPr>
        <p:spPr>
          <a:xfrm>
            <a:off x="7945652" y="4954386"/>
            <a:ext cx="2593946" cy="579414"/>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Modelling</a:t>
            </a:r>
          </a:p>
        </p:txBody>
      </p:sp>
      <p:sp>
        <p:nvSpPr>
          <p:cNvPr id="94" name="Rectangle 14"/>
          <p:cNvSpPr/>
          <p:nvPr/>
        </p:nvSpPr>
        <p:spPr>
          <a:xfrm>
            <a:off x="2843115" y="4954386"/>
            <a:ext cx="2593947" cy="575047"/>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Evaluation</a:t>
            </a:r>
          </a:p>
        </p:txBody>
      </p:sp>
      <p:sp>
        <p:nvSpPr>
          <p:cNvPr id="96" name="Rectangle 4"/>
          <p:cNvSpPr/>
          <p:nvPr/>
        </p:nvSpPr>
        <p:spPr>
          <a:xfrm>
            <a:off x="208993" y="1799368"/>
            <a:ext cx="1740993" cy="614978"/>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Use case</a:t>
            </a:r>
          </a:p>
        </p:txBody>
      </p:sp>
      <p:sp>
        <p:nvSpPr>
          <p:cNvPr id="97" name="Rectangle 8"/>
          <p:cNvSpPr/>
          <p:nvPr/>
        </p:nvSpPr>
        <p:spPr>
          <a:xfrm>
            <a:off x="2555387" y="1855006"/>
            <a:ext cx="1504709" cy="559340"/>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Data</a:t>
            </a:r>
          </a:p>
        </p:txBody>
      </p:sp>
      <p:sp>
        <p:nvSpPr>
          <p:cNvPr id="98" name="Rectangle 41"/>
          <p:cNvSpPr/>
          <p:nvPr/>
        </p:nvSpPr>
        <p:spPr>
          <a:xfrm>
            <a:off x="8937363" y="1834931"/>
            <a:ext cx="2978390" cy="579415"/>
          </a:xfrm>
          <a:prstGeom prst="roundRect">
            <a:avLst/>
          </a:prstGeom>
          <a:solidFill>
            <a:schemeClr val="bg2">
              <a:lumMod val="75000"/>
            </a:schemeClr>
          </a:solid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rgbClr val="7030A0"/>
                </a:solidFill>
                <a:latin typeface="Segoe UI Light" panose="020B0502040204020203" pitchFamily="34" charset="0"/>
                <a:cs typeface="Segoe UI Light" panose="020B0502040204020203" pitchFamily="34" charset="0"/>
              </a:rPr>
              <a:t>Publish</a:t>
            </a:r>
          </a:p>
        </p:txBody>
      </p:sp>
      <p:cxnSp>
        <p:nvCxnSpPr>
          <p:cNvPr id="100" name="Straight Arrow Connector 45"/>
          <p:cNvCxnSpPr/>
          <p:nvPr/>
        </p:nvCxnSpPr>
        <p:spPr>
          <a:xfrm flipV="1">
            <a:off x="1949986" y="2142530"/>
            <a:ext cx="605401" cy="696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2" name="Rectangle 14"/>
          <p:cNvSpPr/>
          <p:nvPr/>
        </p:nvSpPr>
        <p:spPr>
          <a:xfrm>
            <a:off x="4931197" y="1799368"/>
            <a:ext cx="3135065" cy="659591"/>
          </a:xfrm>
          <a:prstGeom prst="round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prstClr val="white"/>
                </a:solidFill>
                <a:latin typeface="Segoe UI Light" panose="020B0502040204020203" pitchFamily="34" charset="0"/>
                <a:cs typeface="Segoe UI Light" panose="020B0502040204020203" pitchFamily="34" charset="0"/>
              </a:rPr>
              <a:t>Prep + Build + Test</a:t>
            </a:r>
          </a:p>
        </p:txBody>
      </p:sp>
      <p:cxnSp>
        <p:nvCxnSpPr>
          <p:cNvPr id="23" name="Straight Arrow Connector 45"/>
          <p:cNvCxnSpPr>
            <a:stCxn id="97" idx="3"/>
            <a:endCxn id="22" idx="1"/>
          </p:cNvCxnSpPr>
          <p:nvPr/>
        </p:nvCxnSpPr>
        <p:spPr>
          <a:xfrm flipV="1">
            <a:off x="4060096" y="2129164"/>
            <a:ext cx="871101" cy="5512"/>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45"/>
          <p:cNvCxnSpPr>
            <a:endCxn id="98" idx="1"/>
          </p:cNvCxnSpPr>
          <p:nvPr/>
        </p:nvCxnSpPr>
        <p:spPr>
          <a:xfrm flipV="1">
            <a:off x="8066262" y="2124639"/>
            <a:ext cx="871101" cy="6961"/>
          </a:xfrm>
          <a:prstGeom prst="straightConnector1">
            <a:avLst/>
          </a:prstGeom>
          <a:ln w="28575">
            <a:solidFill>
              <a:schemeClr val="bg2">
                <a:lumMod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5" name="Equal 4"/>
          <p:cNvSpPr/>
          <p:nvPr/>
        </p:nvSpPr>
        <p:spPr>
          <a:xfrm>
            <a:off x="6180463" y="2598938"/>
            <a:ext cx="936433" cy="396607"/>
          </a:xfrm>
          <a:prstGeom prst="mathEqual">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cxnSp>
        <p:nvCxnSpPr>
          <p:cNvPr id="8" name="Curved Connector 7"/>
          <p:cNvCxnSpPr>
            <a:stCxn id="86" idx="3"/>
            <a:endCxn id="87" idx="0"/>
          </p:cNvCxnSpPr>
          <p:nvPr/>
        </p:nvCxnSpPr>
        <p:spPr>
          <a:xfrm>
            <a:off x="7945652" y="3539383"/>
            <a:ext cx="1296973" cy="1415003"/>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4140089" y="5529434"/>
            <a:ext cx="5102536" cy="931899"/>
            <a:chOff x="4140089" y="5529434"/>
            <a:chExt cx="5102536" cy="931899"/>
          </a:xfrm>
        </p:grpSpPr>
        <p:cxnSp>
          <p:nvCxnSpPr>
            <p:cNvPr id="10" name="Curved Connector 9"/>
            <p:cNvCxnSpPr>
              <a:stCxn id="87" idx="2"/>
            </p:cNvCxnSpPr>
            <p:nvPr/>
          </p:nvCxnSpPr>
          <p:spPr>
            <a:xfrm rot="5400000">
              <a:off x="7627860" y="4846567"/>
              <a:ext cx="927532" cy="2301998"/>
            </a:xfrm>
            <a:prstGeom prst="curvedConnector2">
              <a:avLst/>
            </a:prstGeom>
            <a:ln w="57150">
              <a:solidFill>
                <a:schemeClr val="accent2">
                  <a:lumMod val="60000"/>
                  <a:lumOff val="4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Curved Connector 11"/>
            <p:cNvCxnSpPr>
              <a:endCxn id="94" idx="2"/>
            </p:cNvCxnSpPr>
            <p:nvPr/>
          </p:nvCxnSpPr>
          <p:spPr>
            <a:xfrm rot="10800000">
              <a:off x="4140089" y="5529434"/>
              <a:ext cx="2800538" cy="931899"/>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6" name="Curved Connector 15"/>
          <p:cNvCxnSpPr>
            <a:stCxn id="94" idx="0"/>
            <a:endCxn id="86" idx="1"/>
          </p:cNvCxnSpPr>
          <p:nvPr/>
        </p:nvCxnSpPr>
        <p:spPr>
          <a:xfrm rot="5400000" flipH="1" flipV="1">
            <a:off x="4038396" y="3641077"/>
            <a:ext cx="1415003" cy="1211616"/>
          </a:xfrm>
          <a:prstGeom prst="curvedConnector2">
            <a:avLst/>
          </a:prstGeom>
          <a:ln w="57150">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59866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7556726"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Action</a:t>
            </a:r>
            <a:r>
              <a:rPr kumimoji="0" lang="en-GB" sz="4000" b="0" i="0" u="none" strike="noStrike" kern="0" cap="none" spc="0" normalizeH="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 !!!</a:t>
            </a:r>
            <a:endPar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endParaRP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1" name="TextBox 80"/>
          <p:cNvSpPr txBox="1"/>
          <p:nvPr/>
        </p:nvSpPr>
        <p:spPr>
          <a:xfrm>
            <a:off x="779359" y="1855023"/>
            <a:ext cx="9816070" cy="461665"/>
          </a:xfrm>
          <a:prstGeom prst="rect">
            <a:avLst/>
          </a:prstGeom>
          <a:solidFill>
            <a:srgbClr val="FFFFFF"/>
          </a:solidFill>
        </p:spPr>
        <p:txBody>
          <a:bodyPr wrap="square" rtlCol="0">
            <a:spAutoFit/>
          </a:bodyPr>
          <a:lstStyle/>
          <a:p>
            <a:r>
              <a:rPr lang="en-GB" sz="2400" dirty="0">
                <a:solidFill>
                  <a:schemeClr val="bg2">
                    <a:lumMod val="50000"/>
                  </a:schemeClr>
                </a:solidFill>
                <a:latin typeface="Segoe UI" panose="020B0502040204020203" pitchFamily="34" charset="0"/>
                <a:cs typeface="Segoe UI" panose="020B0502040204020203" pitchFamily="34" charset="0"/>
              </a:rPr>
              <a:t>Go to Azure Machine Learning Studio and create your first experiment. </a:t>
            </a:r>
          </a:p>
        </p:txBody>
      </p:sp>
    </p:spTree>
    <p:extLst>
      <p:ext uri="{BB962C8B-B14F-4D97-AF65-F5344CB8AC3E}">
        <p14:creationId xmlns:p14="http://schemas.microsoft.com/office/powerpoint/2010/main" val="2982481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79"/>
          <p:cNvSpPr>
            <a:spLocks noGrp="1"/>
          </p:cNvSpPr>
          <p:nvPr>
            <p:ph type="title"/>
          </p:nvPr>
        </p:nvSpPr>
        <p:spPr/>
        <p:txBody>
          <a:bodyPr/>
          <a:lstStyle/>
          <a:p>
            <a:r>
              <a:rPr lang="en-GB" dirty="0">
                <a:solidFill>
                  <a:schemeClr val="tx1">
                    <a:lumMod val="50000"/>
                    <a:lumOff val="50000"/>
                  </a:schemeClr>
                </a:solidFill>
                <a:latin typeface="Segoe UI" panose="020B0502040204020203" pitchFamily="34" charset="0"/>
                <a:cs typeface="Segoe UI" panose="020B0502040204020203" pitchFamily="34" charset="0"/>
              </a:rPr>
              <a:t>Thank you!</a:t>
            </a:r>
          </a:p>
        </p:txBody>
      </p:sp>
      <p:grpSp>
        <p:nvGrpSpPr>
          <p:cNvPr id="4" name="Group 3"/>
          <p:cNvGrpSpPr/>
          <p:nvPr/>
        </p:nvGrpSpPr>
        <p:grpSpPr>
          <a:xfrm>
            <a:off x="1369775" y="1907435"/>
            <a:ext cx="10822225" cy="4950565"/>
            <a:chOff x="1646238" y="2055778"/>
            <a:chExt cx="10823760" cy="4951268"/>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sp>
          <p:nvSpPr>
            <p:cNvPr id="16" name="Freeform 15"/>
            <p:cNvSpPr>
              <a:spLocks/>
            </p:cNvSpPr>
            <p:nvPr/>
          </p:nvSpPr>
          <p:spPr bwMode="auto">
            <a:xfrm>
              <a:off x="10087477" y="2055778"/>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85000"/>
                <a:alpha val="80000"/>
              </a:schemeClr>
            </a:solidFill>
            <a:ln>
              <a:noFill/>
            </a:ln>
            <a:extLst/>
          </p:spPr>
          <p:txBody>
            <a:bodyPr vert="horz" wrap="square" lIns="91427" tIns="45713" rIns="91427" bIns="45713" numCol="1" anchor="t" anchorCtr="0" compatLnSpc="1">
              <a:prstTxWarp prst="textNoShape">
                <a:avLst/>
              </a:prstTxWarp>
            </a:bodyPr>
            <a:lstStyle/>
            <a:p>
              <a:pPr defTabSz="932563"/>
              <a:endParaRPr lang="en-US">
                <a:solidFill>
                  <a:prstClr val="black"/>
                </a:solidFill>
              </a:endParaRPr>
            </a:p>
          </p:txBody>
        </p:sp>
      </p:grpSp>
      <p:pic>
        <p:nvPicPr>
          <p:cNvPr id="82" name="Content Placeholder 81"/>
          <p:cNvPicPr>
            <a:picLocks noGrp="1" noChangeAspect="1"/>
          </p:cNvPicPr>
          <p:nvPr>
            <p:ph idx="1"/>
          </p:nvPr>
        </p:nvPicPr>
        <p:blipFill>
          <a:blip r:embed="rId2"/>
          <a:stretch>
            <a:fillRect/>
          </a:stretch>
        </p:blipFill>
        <p:spPr>
          <a:xfrm>
            <a:off x="1032899" y="1891728"/>
            <a:ext cx="2559182" cy="2895749"/>
          </a:xfrm>
          <a:prstGeom prst="rect">
            <a:avLst/>
          </a:prstGeom>
        </p:spPr>
      </p:pic>
      <p:sp>
        <p:nvSpPr>
          <p:cNvPr id="2" name="TextBox 1"/>
          <p:cNvSpPr txBox="1"/>
          <p:nvPr/>
        </p:nvSpPr>
        <p:spPr>
          <a:xfrm>
            <a:off x="4034597" y="1765002"/>
            <a:ext cx="4214949" cy="2554545"/>
          </a:xfrm>
          <a:prstGeom prst="rect">
            <a:avLst/>
          </a:prstGeom>
          <a:noFill/>
        </p:spPr>
        <p:txBody>
          <a:bodyPr wrap="square" rtlCol="0">
            <a:spAutoFit/>
          </a:bodyPr>
          <a:lstStyle/>
          <a:p>
            <a:r>
              <a:rPr lang="en-GB" sz="3200" dirty="0">
                <a:solidFill>
                  <a:schemeClr val="bg2">
                    <a:lumMod val="50000"/>
                  </a:schemeClr>
                </a:solidFill>
              </a:rPr>
              <a:t>Twitter @</a:t>
            </a:r>
            <a:r>
              <a:rPr lang="en-GB" sz="3200" dirty="0" err="1">
                <a:solidFill>
                  <a:schemeClr val="bg2">
                    <a:lumMod val="50000"/>
                  </a:schemeClr>
                </a:solidFill>
              </a:rPr>
              <a:t>Fur_Bi</a:t>
            </a:r>
            <a:endParaRPr lang="en-GB" sz="3200" dirty="0">
              <a:solidFill>
                <a:schemeClr val="bg2">
                  <a:lumMod val="50000"/>
                </a:schemeClr>
              </a:solidFill>
              <a:latin typeface="Segoe UI" panose="020B0502040204020203" pitchFamily="34" charset="0"/>
              <a:cs typeface="Segoe UI" panose="020B0502040204020203" pitchFamily="34" charset="0"/>
            </a:endParaRPr>
          </a:p>
          <a:p>
            <a:endParaRPr lang="en-GB" sz="3200" dirty="0">
              <a:solidFill>
                <a:schemeClr val="bg2">
                  <a:lumMod val="50000"/>
                </a:schemeClr>
              </a:solidFill>
              <a:latin typeface="Segoe UI" panose="020B0502040204020203" pitchFamily="34" charset="0"/>
              <a:cs typeface="Segoe UI" panose="020B0502040204020203" pitchFamily="34" charset="0"/>
            </a:endParaRPr>
          </a:p>
          <a:p>
            <a:r>
              <a:rPr lang="en-GB" sz="3200" dirty="0">
                <a:solidFill>
                  <a:schemeClr val="bg2">
                    <a:lumMod val="50000"/>
                  </a:schemeClr>
                </a:solidFill>
                <a:latin typeface="Segoe UI" panose="020B0502040204020203" pitchFamily="34" charset="0"/>
                <a:cs typeface="Segoe UI" panose="020B0502040204020203" pitchFamily="34" charset="0"/>
              </a:rPr>
              <a:t>bifurt@microsoft.com</a:t>
            </a:r>
          </a:p>
          <a:p>
            <a:endParaRPr lang="en-GB" sz="3200" dirty="0">
              <a:solidFill>
                <a:schemeClr val="bg2">
                  <a:lumMod val="50000"/>
                </a:schemeClr>
              </a:solidFill>
              <a:latin typeface="Segoe UI" panose="020B0502040204020203" pitchFamily="34" charset="0"/>
              <a:cs typeface="Segoe UI" panose="020B0502040204020203" pitchFamily="34" charset="0"/>
            </a:endParaRPr>
          </a:p>
          <a:p>
            <a:endParaRPr lang="en-GB" sz="3200" dirty="0">
              <a:solidFill>
                <a:schemeClr val="bg2">
                  <a:lumMod val="50000"/>
                </a:schemeClr>
              </a:solidFill>
              <a:latin typeface="Segoe UI" panose="020B0502040204020203" pitchFamily="34" charset="0"/>
              <a:cs typeface="Segoe UI" panose="020B0502040204020203" pitchFamily="34" charset="0"/>
            </a:endParaRPr>
          </a:p>
        </p:txBody>
      </p:sp>
      <p:sp>
        <p:nvSpPr>
          <p:cNvPr id="81" name="TextBox 80"/>
          <p:cNvSpPr txBox="1"/>
          <p:nvPr/>
        </p:nvSpPr>
        <p:spPr>
          <a:xfrm>
            <a:off x="4034597" y="3722600"/>
            <a:ext cx="5737456" cy="1446550"/>
          </a:xfrm>
          <a:prstGeom prst="rect">
            <a:avLst/>
          </a:prstGeom>
          <a:noFill/>
        </p:spPr>
        <p:txBody>
          <a:bodyPr wrap="square" rtlCol="0">
            <a:spAutoFit/>
          </a:bodyPr>
          <a:lstStyle/>
          <a:p>
            <a:r>
              <a:rPr lang="en-GB" sz="1400" dirty="0">
                <a:solidFill>
                  <a:schemeClr val="bg2">
                    <a:lumMod val="50000"/>
                  </a:schemeClr>
                </a:solidFill>
                <a:latin typeface="Segoe UI" panose="020B0502040204020203" pitchFamily="34" charset="0"/>
                <a:cs typeface="Segoe UI" panose="020B0502040204020203" pitchFamily="34" charset="0"/>
              </a:rPr>
              <a:t>Demos </a:t>
            </a:r>
            <a:r>
              <a:rPr lang="en-GB" sz="1400" dirty="0">
                <a:solidFill>
                  <a:schemeClr val="bg2">
                    <a:lumMod val="50000"/>
                  </a:schemeClr>
                </a:solidFill>
                <a:latin typeface="Segoe UI" panose="020B0502040204020203" pitchFamily="34" charset="0"/>
                <a:cs typeface="Segoe UI" panose="020B0502040204020203" pitchFamily="34" charset="0"/>
                <a:hlinkClick r:id="rId3"/>
              </a:rPr>
              <a:t>https://github.com/MSFTImagine/computerscience/tree/master/Workshop/4.%20Machine%20Learning</a:t>
            </a:r>
            <a:endParaRPr lang="en-GB" sz="1400" dirty="0">
              <a:solidFill>
                <a:schemeClr val="bg2">
                  <a:lumMod val="50000"/>
                </a:schemeClr>
              </a:solidFill>
              <a:latin typeface="Segoe UI" panose="020B0502040204020203" pitchFamily="34" charset="0"/>
              <a:cs typeface="Segoe UI" panose="020B0502040204020203" pitchFamily="34" charset="0"/>
            </a:endParaRPr>
          </a:p>
          <a:p>
            <a:r>
              <a:rPr lang="en-GB" sz="1400" dirty="0">
                <a:solidFill>
                  <a:schemeClr val="bg2">
                    <a:lumMod val="50000"/>
                  </a:schemeClr>
                </a:solidFill>
                <a:latin typeface="Segoe UI" panose="020B0502040204020203" pitchFamily="34" charset="0"/>
                <a:cs typeface="Segoe UI" panose="020B0502040204020203" pitchFamily="34" charset="0"/>
                <a:hlinkClick r:id="rId4"/>
              </a:rPr>
              <a:t>http://://furbi.azurewebsites.net/</a:t>
            </a:r>
            <a:r>
              <a:rPr lang="en-GB" sz="1400" dirty="0">
                <a:solidFill>
                  <a:schemeClr val="bg2">
                    <a:lumMod val="50000"/>
                  </a:schemeClr>
                </a:solidFill>
                <a:latin typeface="Segoe UI" panose="020B0502040204020203" pitchFamily="34" charset="0"/>
                <a:cs typeface="Segoe UI" panose="020B0502040204020203" pitchFamily="34" charset="0"/>
              </a:rPr>
              <a:t> </a:t>
            </a:r>
          </a:p>
          <a:p>
            <a:endParaRPr lang="en-GB" sz="3200" dirty="0">
              <a:solidFill>
                <a:schemeClr val="bg2">
                  <a:lumMod val="50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940145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689250" y="721606"/>
            <a:ext cx="8374989"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What is Machine Learning?</a:t>
            </a:r>
          </a:p>
        </p:txBody>
      </p:sp>
      <p:pic>
        <p:nvPicPr>
          <p:cNvPr id="80" name="Picture 7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4475" y="58179"/>
            <a:ext cx="4066499" cy="2946594"/>
          </a:xfrm>
          <a:prstGeom prst="rect">
            <a:avLst/>
          </a:prstGeom>
        </p:spPr>
      </p:pic>
      <p:sp>
        <p:nvSpPr>
          <p:cNvPr id="81" name="TextBox 3"/>
          <p:cNvSpPr txBox="1"/>
          <p:nvPr/>
        </p:nvSpPr>
        <p:spPr>
          <a:xfrm>
            <a:off x="708462" y="2190932"/>
            <a:ext cx="7018686" cy="1138773"/>
          </a:xfrm>
          <a:prstGeom prst="rect">
            <a:avLst/>
          </a:prstGeom>
          <a:noFill/>
        </p:spPr>
        <p:txBody>
          <a:bodyPr wrap="square" rtlCol="0">
            <a:spAutoFit/>
          </a:bodyPr>
          <a:lstStyle/>
          <a:p>
            <a:r>
              <a:rPr lang="en-GB" sz="3200" dirty="0">
                <a:solidFill>
                  <a:prstClr val="black"/>
                </a:solidFill>
                <a:latin typeface="Segoe UI Light" panose="020B0502040204020203" pitchFamily="34" charset="0"/>
                <a:cs typeface="Segoe UI Light" panose="020B0502040204020203" pitchFamily="34" charset="0"/>
              </a:rPr>
              <a:t>Computing Systems that become smarter with </a:t>
            </a:r>
            <a:r>
              <a:rPr lang="en-GB" sz="3600" b="1" dirty="0">
                <a:solidFill>
                  <a:srgbClr val="00A4EF"/>
                </a:solidFill>
                <a:latin typeface="Segoe UI Light" panose="020B0502040204020203" pitchFamily="34" charset="0"/>
                <a:cs typeface="Segoe UI Light" panose="020B0502040204020203" pitchFamily="34" charset="0"/>
              </a:rPr>
              <a:t>Experience</a:t>
            </a:r>
          </a:p>
        </p:txBody>
      </p:sp>
      <p:sp>
        <p:nvSpPr>
          <p:cNvPr id="83" name="TextBox 5"/>
          <p:cNvSpPr txBox="1"/>
          <p:nvPr/>
        </p:nvSpPr>
        <p:spPr>
          <a:xfrm>
            <a:off x="708462" y="3767841"/>
            <a:ext cx="7018686" cy="584775"/>
          </a:xfrm>
          <a:prstGeom prst="rect">
            <a:avLst/>
          </a:prstGeom>
          <a:noFill/>
        </p:spPr>
        <p:txBody>
          <a:bodyPr wrap="square" rtlCol="0">
            <a:spAutoFit/>
          </a:bodyPr>
          <a:lstStyle/>
          <a:p>
            <a:r>
              <a:rPr lang="en-GB" sz="3200" b="1" dirty="0">
                <a:solidFill>
                  <a:srgbClr val="00A4EF"/>
                </a:solidFill>
                <a:latin typeface="Segoe UI Light" panose="020B0502040204020203" pitchFamily="34" charset="0"/>
                <a:cs typeface="Segoe UI Light" panose="020B0502040204020203" pitchFamily="34" charset="0"/>
              </a:rPr>
              <a:t>Experience = </a:t>
            </a:r>
            <a:r>
              <a:rPr lang="en-GB" sz="3200" dirty="0">
                <a:solidFill>
                  <a:prstClr val="black"/>
                </a:solidFill>
                <a:latin typeface="Segoe UI Light" panose="020B0502040204020203" pitchFamily="34" charset="0"/>
                <a:cs typeface="Segoe UI Light" panose="020B0502040204020203" pitchFamily="34" charset="0"/>
              </a:rPr>
              <a:t>Past Data + Human Input</a:t>
            </a:r>
          </a:p>
        </p:txBody>
      </p:sp>
      <p:sp>
        <p:nvSpPr>
          <p:cNvPr id="82" name="TextBox 81"/>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Tree>
    <p:extLst>
      <p:ext uri="{BB962C8B-B14F-4D97-AF65-F5344CB8AC3E}">
        <p14:creationId xmlns:p14="http://schemas.microsoft.com/office/powerpoint/2010/main" val="389816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3"/>
                                        </p:tgtEl>
                                        <p:attrNameLst>
                                          <p:attrName>style.visibility</p:attrName>
                                        </p:attrNameLst>
                                      </p:cBhvr>
                                      <p:to>
                                        <p:strVal val="visible"/>
                                      </p:to>
                                    </p:set>
                                    <p:animEffect transition="in" filter="fade">
                                      <p:cBhvr>
                                        <p:cTn id="10"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8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2" name="Straight Connector 101"/>
          <p:cNvCxnSpPr/>
          <p:nvPr/>
        </p:nvCxnSpPr>
        <p:spPr>
          <a:xfrm>
            <a:off x="5695950" y="3155950"/>
            <a:ext cx="8890" cy="193532"/>
          </a:xfrm>
          <a:prstGeom prst="line">
            <a:avLst/>
          </a:prstGeom>
          <a:ln w="285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flipV="1">
            <a:off x="3065797" y="2294326"/>
            <a:ext cx="3844575" cy="3042043"/>
          </a:xfrm>
          <a:prstGeom prst="line">
            <a:avLst/>
          </a:prstGeom>
        </p:spPr>
        <p:style>
          <a:lnRef idx="3">
            <a:schemeClr val="accent5"/>
          </a:lnRef>
          <a:fillRef idx="0">
            <a:schemeClr val="accent5"/>
          </a:fillRef>
          <a:effectRef idx="2">
            <a:schemeClr val="accent5"/>
          </a:effectRef>
          <a:fontRef idx="minor">
            <a:schemeClr val="tx1"/>
          </a:fontRef>
        </p:style>
      </p:cxnSp>
      <p:cxnSp>
        <p:nvCxnSpPr>
          <p:cNvPr id="86" name="Straight Connector 85"/>
          <p:cNvCxnSpPr/>
          <p:nvPr/>
        </p:nvCxnSpPr>
        <p:spPr>
          <a:xfrm flipV="1">
            <a:off x="2498943" y="2638974"/>
            <a:ext cx="4741377" cy="2503724"/>
          </a:xfrm>
          <a:prstGeom prst="line">
            <a:avLst/>
          </a:prstGeom>
        </p:spPr>
        <p:style>
          <a:lnRef idx="3">
            <a:schemeClr val="accent6"/>
          </a:lnRef>
          <a:fillRef idx="0">
            <a:schemeClr val="accent6"/>
          </a:fillRef>
          <a:effectRef idx="2">
            <a:schemeClr val="accent6"/>
          </a:effectRef>
          <a:fontRef idx="minor">
            <a:schemeClr val="tx1"/>
          </a:fontRef>
        </p:style>
      </p:cxnSp>
      <p:cxnSp>
        <p:nvCxnSpPr>
          <p:cNvPr id="96" name="Straight Connector 95"/>
          <p:cNvCxnSpPr/>
          <p:nvPr/>
        </p:nvCxnSpPr>
        <p:spPr>
          <a:xfrm>
            <a:off x="2690299" y="5006313"/>
            <a:ext cx="0" cy="243897"/>
          </a:xfrm>
          <a:prstGeom prst="line">
            <a:avLst/>
          </a:prstGeom>
          <a:ln w="285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flipV="1">
            <a:off x="4092929" y="4366855"/>
            <a:ext cx="8183" cy="346338"/>
          </a:xfrm>
          <a:prstGeom prst="line">
            <a:avLst/>
          </a:prstGeom>
          <a:ln w="285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932880" y="588067"/>
            <a:ext cx="8374989"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Learning?</a:t>
            </a:r>
          </a:p>
        </p:txBody>
      </p:sp>
      <p:sp>
        <p:nvSpPr>
          <p:cNvPr id="82" name="TextBox 81"/>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cxnSp>
        <p:nvCxnSpPr>
          <p:cNvPr id="100" name="Straight Connector 99"/>
          <p:cNvCxnSpPr/>
          <p:nvPr/>
        </p:nvCxnSpPr>
        <p:spPr>
          <a:xfrm flipV="1">
            <a:off x="4692227" y="3972560"/>
            <a:ext cx="1693" cy="160021"/>
          </a:xfrm>
          <a:prstGeom prst="line">
            <a:avLst/>
          </a:prstGeom>
          <a:ln w="28575">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07" name="TextBox 106"/>
          <p:cNvSpPr txBox="1"/>
          <p:nvPr/>
        </p:nvSpPr>
        <p:spPr>
          <a:xfrm>
            <a:off x="2366660" y="2349235"/>
            <a:ext cx="4091362" cy="523220"/>
          </a:xfrm>
          <a:prstGeom prst="rect">
            <a:avLst/>
          </a:prstGeom>
          <a:noFill/>
        </p:spPr>
        <p:txBody>
          <a:bodyPr wrap="square" rtlCol="0">
            <a:spAutoFit/>
          </a:bodyPr>
          <a:lstStyle/>
          <a:p>
            <a:pPr algn="ctr"/>
            <a:r>
              <a:rPr lang="en-US" sz="2800" b="1" dirty="0">
                <a:solidFill>
                  <a:schemeClr val="bg2">
                    <a:lumMod val="75000"/>
                  </a:schemeClr>
                </a:solidFill>
              </a:rPr>
              <a:t>y = 4.8081x - 56.241</a:t>
            </a:r>
          </a:p>
        </p:txBody>
      </p:sp>
      <p:cxnSp>
        <p:nvCxnSpPr>
          <p:cNvPr id="109" name="Straight Connector 108"/>
          <p:cNvCxnSpPr/>
          <p:nvPr/>
        </p:nvCxnSpPr>
        <p:spPr>
          <a:xfrm flipV="1">
            <a:off x="2664899" y="2428765"/>
            <a:ext cx="4470862" cy="2845970"/>
          </a:xfrm>
          <a:prstGeom prst="line">
            <a:avLst/>
          </a:prstGeom>
          <a:ln/>
        </p:spPr>
        <p:style>
          <a:lnRef idx="3">
            <a:schemeClr val="accent2"/>
          </a:lnRef>
          <a:fillRef idx="0">
            <a:schemeClr val="accent2"/>
          </a:fillRef>
          <a:effectRef idx="2">
            <a:schemeClr val="accent2"/>
          </a:effectRef>
          <a:fontRef idx="minor">
            <a:schemeClr val="tx1"/>
          </a:fontRef>
        </p:style>
      </p:cxnSp>
      <p:sp>
        <p:nvSpPr>
          <p:cNvPr id="114" name="TextBox 113"/>
          <p:cNvSpPr txBox="1"/>
          <p:nvPr/>
        </p:nvSpPr>
        <p:spPr>
          <a:xfrm>
            <a:off x="8758669" y="2122927"/>
            <a:ext cx="3248825" cy="830997"/>
          </a:xfrm>
          <a:prstGeom prst="rect">
            <a:avLst/>
          </a:prstGeom>
          <a:noFill/>
        </p:spPr>
        <p:txBody>
          <a:bodyPr wrap="square" rtlCol="0">
            <a:spAutoFit/>
          </a:bodyPr>
          <a:lstStyle/>
          <a:p>
            <a:r>
              <a:rPr lang="en-GB" sz="4800" b="1" dirty="0">
                <a:solidFill>
                  <a:schemeClr val="bg1">
                    <a:lumMod val="50000"/>
                  </a:schemeClr>
                </a:solidFill>
              </a:rPr>
              <a:t>Y = </a:t>
            </a:r>
            <a:r>
              <a:rPr lang="en-GB" sz="4800" b="1" dirty="0" err="1">
                <a:solidFill>
                  <a:schemeClr val="bg1">
                    <a:lumMod val="50000"/>
                  </a:schemeClr>
                </a:solidFill>
              </a:rPr>
              <a:t>aX</a:t>
            </a:r>
            <a:r>
              <a:rPr lang="en-GB" sz="4800" b="1" dirty="0">
                <a:solidFill>
                  <a:schemeClr val="bg1">
                    <a:lumMod val="50000"/>
                  </a:schemeClr>
                </a:solidFill>
              </a:rPr>
              <a:t> - b</a:t>
            </a:r>
          </a:p>
        </p:txBody>
      </p:sp>
      <p:sp>
        <p:nvSpPr>
          <p:cNvPr id="115" name="Rectangle 114"/>
          <p:cNvSpPr/>
          <p:nvPr/>
        </p:nvSpPr>
        <p:spPr>
          <a:xfrm>
            <a:off x="9654313" y="2281781"/>
            <a:ext cx="393412" cy="59919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6" name="Rectangle 115"/>
          <p:cNvSpPr/>
          <p:nvPr/>
        </p:nvSpPr>
        <p:spPr>
          <a:xfrm>
            <a:off x="10826795" y="2257004"/>
            <a:ext cx="393412" cy="59919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17" name="Chart 16"/>
          <p:cNvGraphicFramePr/>
          <p:nvPr>
            <p:extLst>
              <p:ext uri="{D42A27DB-BD31-4B8C-83A1-F6EECF244321}">
                <p14:modId xmlns:p14="http://schemas.microsoft.com/office/powerpoint/2010/main" val="1146876083"/>
              </p:ext>
            </p:extLst>
          </p:nvPr>
        </p:nvGraphicFramePr>
        <p:xfrm>
          <a:off x="994670" y="1643524"/>
          <a:ext cx="6971521" cy="421728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82290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4"/>
                                        </p:tgtEl>
                                        <p:attrNameLst>
                                          <p:attrName>style.visibility</p:attrName>
                                        </p:attrNameLst>
                                      </p:cBhvr>
                                      <p:to>
                                        <p:strVal val="visible"/>
                                      </p:to>
                                    </p:set>
                                    <p:animEffect transition="in" filter="fade">
                                      <p:cBhvr>
                                        <p:cTn id="12" dur="500"/>
                                        <p:tgtEl>
                                          <p:spTgt spid="114"/>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9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0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nodeType="clickEffect">
                                  <p:stCondLst>
                                    <p:cond delay="0"/>
                                  </p:stCondLst>
                                  <p:childTnLst>
                                    <p:set>
                                      <p:cBhvr>
                                        <p:cTn id="44" dur="1" fill="hold">
                                          <p:stCondLst>
                                            <p:cond delay="0"/>
                                          </p:stCondLst>
                                        </p:cTn>
                                        <p:tgtEl>
                                          <p:spTgt spid="86"/>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87"/>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07"/>
                                        </p:tgtEl>
                                        <p:attrNameLst>
                                          <p:attrName>style.visibility</p:attrName>
                                        </p:attrNameLst>
                                      </p:cBhvr>
                                      <p:to>
                                        <p:strVal val="visible"/>
                                      </p:to>
                                    </p:set>
                                    <p:animEffect transition="in" filter="fade">
                                      <p:cBhvr>
                                        <p:cTn id="51"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p:bldP spid="114" grpId="0"/>
      <p:bldP spid="115" grpId="0" animBg="1"/>
      <p:bldP spid="116" grpId="0" animBg="1"/>
      <p:bldGraphic spid="17"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9539254"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How can </a:t>
            </a: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Machine Learning</a:t>
            </a: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 bring value? </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3" name="Rounded Rectangle 2"/>
          <p:cNvSpPr/>
          <p:nvPr/>
        </p:nvSpPr>
        <p:spPr>
          <a:xfrm>
            <a:off x="3988106" y="2610998"/>
            <a:ext cx="2396274" cy="1443209"/>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p:cNvSpPr txBox="1"/>
          <p:nvPr/>
        </p:nvSpPr>
        <p:spPr>
          <a:xfrm>
            <a:off x="4252202" y="2911603"/>
            <a:ext cx="1868081" cy="830997"/>
          </a:xfrm>
          <a:prstGeom prst="rect">
            <a:avLst/>
          </a:prstGeom>
          <a:noFill/>
        </p:spPr>
        <p:txBody>
          <a:bodyPr wrap="square" rtlCol="0">
            <a:spAutoFit/>
          </a:bodyPr>
          <a:lstStyle/>
          <a:p>
            <a:pPr algn="ctr"/>
            <a:r>
              <a:rPr lang="en-GB" sz="2400" b="1" dirty="0">
                <a:solidFill>
                  <a:schemeClr val="bg1">
                    <a:lumMod val="95000"/>
                  </a:schemeClr>
                </a:solidFill>
                <a:latin typeface="Segoe UI" panose="020B0502040204020203" pitchFamily="34" charset="0"/>
                <a:cs typeface="Segoe UI" panose="020B0502040204020203" pitchFamily="34" charset="0"/>
              </a:rPr>
              <a:t>Machine </a:t>
            </a:r>
          </a:p>
          <a:p>
            <a:pPr algn="ctr"/>
            <a:r>
              <a:rPr lang="en-GB" sz="2400" b="1" dirty="0">
                <a:solidFill>
                  <a:schemeClr val="bg1">
                    <a:lumMod val="95000"/>
                  </a:schemeClr>
                </a:solidFill>
                <a:latin typeface="Segoe UI" panose="020B0502040204020203" pitchFamily="34" charset="0"/>
                <a:cs typeface="Segoe UI" panose="020B0502040204020203" pitchFamily="34" charset="0"/>
              </a:rPr>
              <a:t>Learning</a:t>
            </a:r>
          </a:p>
        </p:txBody>
      </p:sp>
      <p:sp>
        <p:nvSpPr>
          <p:cNvPr id="17" name="TextBox 16"/>
          <p:cNvSpPr txBox="1"/>
          <p:nvPr/>
        </p:nvSpPr>
        <p:spPr>
          <a:xfrm>
            <a:off x="1825051" y="3065491"/>
            <a:ext cx="1159882" cy="523220"/>
          </a:xfrm>
          <a:prstGeom prst="rect">
            <a:avLst/>
          </a:prstGeom>
          <a:noFill/>
        </p:spPr>
        <p:txBody>
          <a:bodyPr wrap="square" rtlCol="0">
            <a:spAutoFit/>
          </a:bodyPr>
          <a:lstStyle/>
          <a:p>
            <a:r>
              <a:rPr lang="en-GB" sz="280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Data</a:t>
            </a:r>
          </a:p>
        </p:txBody>
      </p:sp>
      <p:sp>
        <p:nvSpPr>
          <p:cNvPr id="94" name="TextBox 93"/>
          <p:cNvSpPr txBox="1"/>
          <p:nvPr/>
        </p:nvSpPr>
        <p:spPr>
          <a:xfrm>
            <a:off x="7633564" y="3053014"/>
            <a:ext cx="1470794" cy="523220"/>
          </a:xfrm>
          <a:prstGeom prst="rect">
            <a:avLst/>
          </a:prstGeom>
          <a:noFill/>
        </p:spPr>
        <p:txBody>
          <a:bodyPr wrap="square" rtlCol="0">
            <a:spAutoFit/>
          </a:bodyPr>
          <a:lstStyle/>
          <a:p>
            <a:r>
              <a:rPr lang="en-GB" sz="280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Insights</a:t>
            </a:r>
          </a:p>
        </p:txBody>
      </p:sp>
      <p:cxnSp>
        <p:nvCxnSpPr>
          <p:cNvPr id="81" name="Straight Arrow Connector 80"/>
          <p:cNvCxnSpPr>
            <a:stCxn id="17" idx="3"/>
            <a:endCxn id="3" idx="1"/>
          </p:cNvCxnSpPr>
          <p:nvPr/>
        </p:nvCxnSpPr>
        <p:spPr>
          <a:xfrm>
            <a:off x="2984933" y="3327101"/>
            <a:ext cx="1003173" cy="5502"/>
          </a:xfrm>
          <a:prstGeom prst="straightConnector1">
            <a:avLst/>
          </a:prstGeom>
          <a:ln w="57150">
            <a:tailEnd type="triangle"/>
          </a:ln>
        </p:spPr>
        <p:style>
          <a:lnRef idx="3">
            <a:schemeClr val="accent3"/>
          </a:lnRef>
          <a:fillRef idx="0">
            <a:schemeClr val="accent3"/>
          </a:fillRef>
          <a:effectRef idx="2">
            <a:schemeClr val="accent3"/>
          </a:effectRef>
          <a:fontRef idx="minor">
            <a:schemeClr val="tx1"/>
          </a:fontRef>
        </p:style>
      </p:cxnSp>
      <p:cxnSp>
        <p:nvCxnSpPr>
          <p:cNvPr id="85" name="Straight Arrow Connector 84"/>
          <p:cNvCxnSpPr>
            <a:stCxn id="3" idx="3"/>
            <a:endCxn id="94" idx="1"/>
          </p:cNvCxnSpPr>
          <p:nvPr/>
        </p:nvCxnSpPr>
        <p:spPr>
          <a:xfrm flipV="1">
            <a:off x="6384380" y="3314624"/>
            <a:ext cx="1249184" cy="17979"/>
          </a:xfrm>
          <a:prstGeom prst="straightConnector1">
            <a:avLst/>
          </a:prstGeom>
          <a:ln w="57150">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715488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7556726"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Questions?</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0" name="Action Button: Help 79">
            <a:hlinkClick r:id="" action="ppaction://noaction" highlightClick="1"/>
          </p:cNvPr>
          <p:cNvSpPr/>
          <p:nvPr/>
        </p:nvSpPr>
        <p:spPr>
          <a:xfrm>
            <a:off x="2334677" y="1302858"/>
            <a:ext cx="5088532" cy="3622699"/>
          </a:xfrm>
          <a:prstGeom prst="actionButtonHelp">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GB">
              <a:solidFill>
                <a:srgbClr val="00A4EF"/>
              </a:solidFill>
            </a:endParaRPr>
          </a:p>
        </p:txBody>
      </p:sp>
      <p:sp>
        <p:nvSpPr>
          <p:cNvPr id="81" name="TextBox 80"/>
          <p:cNvSpPr txBox="1"/>
          <p:nvPr/>
        </p:nvSpPr>
        <p:spPr>
          <a:xfrm>
            <a:off x="2301379" y="4649236"/>
            <a:ext cx="5143395" cy="523220"/>
          </a:xfrm>
          <a:prstGeom prst="rect">
            <a:avLst/>
          </a:prstGeom>
          <a:noFill/>
        </p:spPr>
        <p:txBody>
          <a:bodyPr wrap="square" rtlCol="0">
            <a:spAutoFit/>
          </a:bodyPr>
          <a:lstStyle/>
          <a:p>
            <a:r>
              <a:rPr lang="en-GB" sz="280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Use maths to answer questions</a:t>
            </a:r>
          </a:p>
        </p:txBody>
      </p:sp>
    </p:spTree>
    <p:extLst>
      <p:ext uri="{BB962C8B-B14F-4D97-AF65-F5344CB8AC3E}">
        <p14:creationId xmlns:p14="http://schemas.microsoft.com/office/powerpoint/2010/main" val="2206158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7556726" cy="70788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4000" b="0" i="0" u="none" strike="noStrike" kern="0" cap="none" spc="0" normalizeH="0" baseline="0" noProof="0" dirty="0">
                <a:ln>
                  <a:noFill/>
                </a:ln>
                <a:solidFill>
                  <a:schemeClr val="bg2">
                    <a:lumMod val="50000"/>
                  </a:schemeClr>
                </a:solidFill>
                <a:effectLst>
                  <a:outerShdw blurRad="38100" dist="38100" dir="2700000" algn="tl">
                    <a:srgbClr val="000000">
                      <a:alpha val="43137"/>
                    </a:srgbClr>
                  </a:outerShdw>
                </a:effectLst>
                <a:uLnTx/>
                <a:uFillTx/>
                <a:latin typeface="Segoe UI" panose="020B0502040204020203" pitchFamily="34" charset="0"/>
                <a:cs typeface="Segoe UI" panose="020B0502040204020203" pitchFamily="34" charset="0"/>
              </a:rPr>
              <a:t>What type of questions?</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2" name="TextBox 81"/>
          <p:cNvSpPr txBox="1"/>
          <p:nvPr/>
        </p:nvSpPr>
        <p:spPr>
          <a:xfrm>
            <a:off x="779360" y="1855022"/>
            <a:ext cx="7635278" cy="3416320"/>
          </a:xfrm>
          <a:prstGeom prst="rect">
            <a:avLst/>
          </a:prstGeom>
          <a:solidFill>
            <a:srgbClr val="FFFFFF"/>
          </a:solidFill>
        </p:spPr>
        <p:txBody>
          <a:bodyPr wrap="square" rtlCol="0">
            <a:spAutoFit/>
          </a:bodyPr>
          <a:lstStyle/>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Is this class A or class B?</a:t>
            </a:r>
          </a:p>
          <a:p>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Is this class A or class B or class C or …. class Z?</a:t>
            </a:r>
          </a:p>
          <a:p>
            <a:pPr marL="514350" indent="-514350">
              <a:buFont typeface="Wingdings" panose="05000000000000000000" pitchFamily="2" charset="2"/>
              <a:buChar char="v"/>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How much/How many?</a:t>
            </a:r>
          </a:p>
          <a:p>
            <a:pPr marL="514350" indent="-514350">
              <a:buFont typeface="Wingdings" panose="05000000000000000000" pitchFamily="2" charset="2"/>
              <a:buChar char="v"/>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Is this anomalous behaviour?</a:t>
            </a:r>
          </a:p>
          <a:p>
            <a:pPr marL="514350" indent="-514350">
              <a:buFont typeface="Wingdings" panose="05000000000000000000" pitchFamily="2" charset="2"/>
              <a:buChar char="v"/>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What are the patterns/groupings?</a:t>
            </a:r>
          </a:p>
        </p:txBody>
      </p:sp>
    </p:spTree>
    <p:extLst>
      <p:ext uri="{BB962C8B-B14F-4D97-AF65-F5344CB8AC3E}">
        <p14:creationId xmlns:p14="http://schemas.microsoft.com/office/powerpoint/2010/main" val="1325882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6" y="660126"/>
            <a:ext cx="7556726" cy="707886"/>
          </a:xfrm>
          <a:prstGeom prst="rect">
            <a:avLst/>
          </a:prstGeom>
          <a:noFill/>
        </p:spPr>
        <p:txBody>
          <a:bodyPr wrap="square" rtlCol="0">
            <a:spAutoFit/>
          </a:bodyPr>
          <a:lstStyle/>
          <a:p>
            <a:pPr lvl="0">
              <a:defRPr/>
            </a:pP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Is this class A or class B?</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2" name="TextBox 81"/>
          <p:cNvSpPr txBox="1"/>
          <p:nvPr/>
        </p:nvSpPr>
        <p:spPr>
          <a:xfrm>
            <a:off x="779360" y="1855022"/>
            <a:ext cx="7635278" cy="2308324"/>
          </a:xfrm>
          <a:prstGeom prst="rect">
            <a:avLst/>
          </a:prstGeom>
          <a:solidFill>
            <a:srgbClr val="FFFFFF"/>
          </a:solidFill>
        </p:spPr>
        <p:txBody>
          <a:bodyPr wrap="square" rtlCol="0">
            <a:spAutoFit/>
          </a:bodyPr>
          <a:lstStyle/>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Is there a face in this image or not?</a:t>
            </a:r>
          </a:p>
          <a:p>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Will this patient get lung cancer?</a:t>
            </a:r>
          </a:p>
          <a:p>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Will this machine fail in the next month?</a:t>
            </a:r>
          </a:p>
          <a:p>
            <a:endParaRPr lang="en-GB" sz="2400" dirty="0">
              <a:solidFill>
                <a:schemeClr val="bg2">
                  <a:lumMod val="50000"/>
                </a:schemeClr>
              </a:solidFill>
              <a:latin typeface="Segoe UI" panose="020B0502040204020203" pitchFamily="34" charset="0"/>
              <a:cs typeface="Segoe UI" panose="020B0502040204020203" pitchFamily="34" charset="0"/>
            </a:endParaRPr>
          </a:p>
        </p:txBody>
      </p:sp>
      <p:sp>
        <p:nvSpPr>
          <p:cNvPr id="80" name="TextBox 79"/>
          <p:cNvSpPr txBox="1"/>
          <p:nvPr/>
        </p:nvSpPr>
        <p:spPr>
          <a:xfrm>
            <a:off x="1631582" y="4638015"/>
            <a:ext cx="6241812" cy="584775"/>
          </a:xfrm>
          <a:prstGeom prst="rect">
            <a:avLst/>
          </a:prstGeom>
          <a:noFill/>
        </p:spPr>
        <p:txBody>
          <a:bodyPr wrap="square" rtlCol="0">
            <a:spAutoFit/>
          </a:bodyPr>
          <a:lstStyle/>
          <a:p>
            <a:r>
              <a:rPr lang="en-GB" sz="3200" dirty="0">
                <a:solidFill>
                  <a:srgbClr val="0072C6"/>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 Two-class/Binary classification</a:t>
            </a:r>
          </a:p>
        </p:txBody>
      </p:sp>
    </p:spTree>
    <p:extLst>
      <p:ext uri="{BB962C8B-B14F-4D97-AF65-F5344CB8AC3E}">
        <p14:creationId xmlns:p14="http://schemas.microsoft.com/office/powerpoint/2010/main" val="2437956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369775" y="2428765"/>
            <a:ext cx="10822225" cy="4429235"/>
            <a:chOff x="1646238" y="2577182"/>
            <a:chExt cx="10823760" cy="4429864"/>
          </a:xfrm>
        </p:grpSpPr>
        <p:sp>
          <p:nvSpPr>
            <p:cNvPr id="5" name="Freeform 34"/>
            <p:cNvSpPr>
              <a:spLocks/>
            </p:cNvSpPr>
            <p:nvPr/>
          </p:nvSpPr>
          <p:spPr bwMode="auto">
            <a:xfrm>
              <a:off x="2941546" y="6158008"/>
              <a:ext cx="225610" cy="673358"/>
            </a:xfrm>
            <a:custGeom>
              <a:avLst/>
              <a:gdLst>
                <a:gd name="T0" fmla="*/ 144 w 260"/>
                <a:gd name="T1" fmla="*/ 0 h 776"/>
                <a:gd name="T2" fmla="*/ 0 w 260"/>
                <a:gd name="T3" fmla="*/ 776 h 776"/>
                <a:gd name="T4" fmla="*/ 260 w 260"/>
                <a:gd name="T5" fmla="*/ 776 h 776"/>
                <a:gd name="T6" fmla="*/ 144 w 260"/>
                <a:gd name="T7" fmla="*/ 0 h 776"/>
              </a:gdLst>
              <a:ahLst/>
              <a:cxnLst>
                <a:cxn ang="0">
                  <a:pos x="T0" y="T1"/>
                </a:cxn>
                <a:cxn ang="0">
                  <a:pos x="T2" y="T3"/>
                </a:cxn>
                <a:cxn ang="0">
                  <a:pos x="T4" y="T5"/>
                </a:cxn>
                <a:cxn ang="0">
                  <a:pos x="T6" y="T7"/>
                </a:cxn>
              </a:cxnLst>
              <a:rect l="0" t="0" r="r" b="b"/>
              <a:pathLst>
                <a:path w="260" h="776">
                  <a:moveTo>
                    <a:pt x="144" y="0"/>
                  </a:moveTo>
                  <a:lnTo>
                    <a:pt x="0" y="776"/>
                  </a:lnTo>
                  <a:lnTo>
                    <a:pt x="260" y="776"/>
                  </a:lnTo>
                  <a:lnTo>
                    <a:pt x="144" y="0"/>
                  </a:lnTo>
                  <a:close/>
                </a:path>
              </a:pathLst>
            </a:custGeom>
            <a:solidFill>
              <a:srgbClr val="79A5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6" name="Group 5"/>
            <p:cNvGrpSpPr/>
            <p:nvPr/>
          </p:nvGrpSpPr>
          <p:grpSpPr>
            <a:xfrm>
              <a:off x="1646238" y="6071588"/>
              <a:ext cx="10823760" cy="935458"/>
              <a:chOff x="1646238" y="4678597"/>
              <a:chExt cx="10823760" cy="2328447"/>
            </a:xfrm>
          </p:grpSpPr>
          <p:sp>
            <p:nvSpPr>
              <p:cNvPr id="74" name="Freeform 36"/>
              <p:cNvSpPr>
                <a:spLocks/>
              </p:cNvSpPr>
              <p:nvPr/>
            </p:nvSpPr>
            <p:spPr bwMode="auto">
              <a:xfrm>
                <a:off x="4872038" y="6195831"/>
                <a:ext cx="3895725" cy="811213"/>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37" h="215">
                    <a:moveTo>
                      <a:pt x="641" y="10"/>
                    </a:moveTo>
                    <a:cubicBezTo>
                      <a:pt x="637" y="10"/>
                      <a:pt x="633" y="9"/>
                      <a:pt x="629" y="8"/>
                    </a:cubicBezTo>
                    <a:cubicBezTo>
                      <a:pt x="620" y="7"/>
                      <a:pt x="611" y="6"/>
                      <a:pt x="601" y="5"/>
                    </a:cubicBezTo>
                    <a:cubicBezTo>
                      <a:pt x="582" y="2"/>
                      <a:pt x="563" y="1"/>
                      <a:pt x="544" y="1"/>
                    </a:cubicBezTo>
                    <a:cubicBezTo>
                      <a:pt x="533" y="0"/>
                      <a:pt x="523" y="0"/>
                      <a:pt x="512" y="0"/>
                    </a:cubicBezTo>
                    <a:cubicBezTo>
                      <a:pt x="327" y="2"/>
                      <a:pt x="142" y="73"/>
                      <a:pt x="0" y="215"/>
                    </a:cubicBezTo>
                    <a:cubicBezTo>
                      <a:pt x="367" y="215"/>
                      <a:pt x="367" y="215"/>
                      <a:pt x="367" y="215"/>
                    </a:cubicBezTo>
                    <a:cubicBezTo>
                      <a:pt x="1037" y="215"/>
                      <a:pt x="1037" y="215"/>
                      <a:pt x="1037" y="215"/>
                    </a:cubicBezTo>
                    <a:cubicBezTo>
                      <a:pt x="925" y="103"/>
                      <a:pt x="786" y="35"/>
                      <a:pt x="641" y="1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37"/>
              <p:cNvSpPr>
                <a:spLocks/>
              </p:cNvSpPr>
              <p:nvPr/>
            </p:nvSpPr>
            <p:spPr bwMode="auto">
              <a:xfrm>
                <a:off x="1646238" y="5759268"/>
                <a:ext cx="5989638" cy="1247775"/>
              </a:xfrm>
              <a:custGeom>
                <a:avLst/>
                <a:gdLst>
                  <a:gd name="T0" fmla="*/ 985 w 1595"/>
                  <a:gd name="T1" fmla="*/ 16 h 331"/>
                  <a:gd name="T2" fmla="*/ 968 w 1595"/>
                  <a:gd name="T3" fmla="*/ 13 h 331"/>
                  <a:gd name="T4" fmla="*/ 925 w 1595"/>
                  <a:gd name="T5" fmla="*/ 7 h 331"/>
                  <a:gd name="T6" fmla="*/ 836 w 1595"/>
                  <a:gd name="T7" fmla="*/ 1 h 331"/>
                  <a:gd name="T8" fmla="*/ 788 w 1595"/>
                  <a:gd name="T9" fmla="*/ 0 h 331"/>
                  <a:gd name="T10" fmla="*/ 0 w 1595"/>
                  <a:gd name="T11" fmla="*/ 331 h 331"/>
                  <a:gd name="T12" fmla="*/ 564 w 1595"/>
                  <a:gd name="T13" fmla="*/ 331 h 331"/>
                  <a:gd name="T14" fmla="*/ 1595 w 1595"/>
                  <a:gd name="T15" fmla="*/ 331 h 331"/>
                  <a:gd name="T16" fmla="*/ 985 w 1595"/>
                  <a:gd name="T17" fmla="*/ 1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5" h="331">
                    <a:moveTo>
                      <a:pt x="985" y="16"/>
                    </a:moveTo>
                    <a:cubicBezTo>
                      <a:pt x="980" y="15"/>
                      <a:pt x="974" y="14"/>
                      <a:pt x="968" y="13"/>
                    </a:cubicBezTo>
                    <a:cubicBezTo>
                      <a:pt x="954" y="11"/>
                      <a:pt x="939" y="9"/>
                      <a:pt x="925" y="7"/>
                    </a:cubicBezTo>
                    <a:cubicBezTo>
                      <a:pt x="895" y="4"/>
                      <a:pt x="866" y="2"/>
                      <a:pt x="836" y="1"/>
                    </a:cubicBezTo>
                    <a:cubicBezTo>
                      <a:pt x="820" y="0"/>
                      <a:pt x="804" y="0"/>
                      <a:pt x="788" y="0"/>
                    </a:cubicBezTo>
                    <a:cubicBezTo>
                      <a:pt x="502" y="3"/>
                      <a:pt x="218" y="113"/>
                      <a:pt x="0" y="331"/>
                    </a:cubicBezTo>
                    <a:cubicBezTo>
                      <a:pt x="564" y="331"/>
                      <a:pt x="564" y="331"/>
                      <a:pt x="564" y="331"/>
                    </a:cubicBezTo>
                    <a:cubicBezTo>
                      <a:pt x="1595" y="331"/>
                      <a:pt x="1595" y="331"/>
                      <a:pt x="1595" y="331"/>
                    </a:cubicBezTo>
                    <a:cubicBezTo>
                      <a:pt x="1422" y="159"/>
                      <a:pt x="1208" y="54"/>
                      <a:pt x="985" y="16"/>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36"/>
              <p:cNvSpPr>
                <a:spLocks/>
              </p:cNvSpPr>
              <p:nvPr/>
            </p:nvSpPr>
            <p:spPr bwMode="auto">
              <a:xfrm>
                <a:off x="5397370" y="4678597"/>
                <a:ext cx="7072628" cy="2328445"/>
              </a:xfrm>
              <a:custGeom>
                <a:avLst/>
                <a:gdLst>
                  <a:gd name="T0" fmla="*/ 641 w 1037"/>
                  <a:gd name="T1" fmla="*/ 10 h 215"/>
                  <a:gd name="T2" fmla="*/ 629 w 1037"/>
                  <a:gd name="T3" fmla="*/ 8 h 215"/>
                  <a:gd name="T4" fmla="*/ 601 w 1037"/>
                  <a:gd name="T5" fmla="*/ 5 h 215"/>
                  <a:gd name="T6" fmla="*/ 544 w 1037"/>
                  <a:gd name="T7" fmla="*/ 1 h 215"/>
                  <a:gd name="T8" fmla="*/ 512 w 1037"/>
                  <a:gd name="T9" fmla="*/ 0 h 215"/>
                  <a:gd name="T10" fmla="*/ 0 w 1037"/>
                  <a:gd name="T11" fmla="*/ 215 h 215"/>
                  <a:gd name="T12" fmla="*/ 367 w 1037"/>
                  <a:gd name="T13" fmla="*/ 215 h 215"/>
                  <a:gd name="T14" fmla="*/ 1037 w 1037"/>
                  <a:gd name="T15" fmla="*/ 215 h 215"/>
                  <a:gd name="T16" fmla="*/ 641 w 1037"/>
                  <a:gd name="T17" fmla="*/ 10 h 215"/>
                  <a:gd name="connsiteX0" fmla="*/ 10020 w 10457"/>
                  <a:gd name="connsiteY0" fmla="*/ 0 h 15493"/>
                  <a:gd name="connsiteX1" fmla="*/ 6066 w 10457"/>
                  <a:gd name="connsiteY1" fmla="*/ 5865 h 15493"/>
                  <a:gd name="connsiteX2" fmla="*/ 5796 w 10457"/>
                  <a:gd name="connsiteY2" fmla="*/ 5726 h 15493"/>
                  <a:gd name="connsiteX3" fmla="*/ 5246 w 10457"/>
                  <a:gd name="connsiteY3" fmla="*/ 5540 h 15493"/>
                  <a:gd name="connsiteX4" fmla="*/ 4937 w 10457"/>
                  <a:gd name="connsiteY4" fmla="*/ 5493 h 15493"/>
                  <a:gd name="connsiteX5" fmla="*/ 0 w 10457"/>
                  <a:gd name="connsiteY5" fmla="*/ 15493 h 15493"/>
                  <a:gd name="connsiteX6" fmla="*/ 3539 w 10457"/>
                  <a:gd name="connsiteY6" fmla="*/ 15493 h 15493"/>
                  <a:gd name="connsiteX7" fmla="*/ 10000 w 10457"/>
                  <a:gd name="connsiteY7" fmla="*/ 15493 h 15493"/>
                  <a:gd name="connsiteX8" fmla="*/ 10020 w 10457"/>
                  <a:gd name="connsiteY8" fmla="*/ 0 h 15493"/>
                  <a:gd name="connsiteX0" fmla="*/ 10020 w 10639"/>
                  <a:gd name="connsiteY0" fmla="*/ 0 h 15493"/>
                  <a:gd name="connsiteX1" fmla="*/ 6066 w 10639"/>
                  <a:gd name="connsiteY1" fmla="*/ 5865 h 15493"/>
                  <a:gd name="connsiteX2" fmla="*/ 5796 w 10639"/>
                  <a:gd name="connsiteY2" fmla="*/ 5726 h 15493"/>
                  <a:gd name="connsiteX3" fmla="*/ 5246 w 10639"/>
                  <a:gd name="connsiteY3" fmla="*/ 5540 h 15493"/>
                  <a:gd name="connsiteX4" fmla="*/ 4937 w 10639"/>
                  <a:gd name="connsiteY4" fmla="*/ 5493 h 15493"/>
                  <a:gd name="connsiteX5" fmla="*/ 0 w 10639"/>
                  <a:gd name="connsiteY5" fmla="*/ 15493 h 15493"/>
                  <a:gd name="connsiteX6" fmla="*/ 3539 w 10639"/>
                  <a:gd name="connsiteY6" fmla="*/ 15493 h 15493"/>
                  <a:gd name="connsiteX7" fmla="*/ 10000 w 10639"/>
                  <a:gd name="connsiteY7" fmla="*/ 15493 h 15493"/>
                  <a:gd name="connsiteX8" fmla="*/ 10020 w 10639"/>
                  <a:gd name="connsiteY8" fmla="*/ 0 h 15493"/>
                  <a:gd name="connsiteX0" fmla="*/ 10020 w 10023"/>
                  <a:gd name="connsiteY0" fmla="*/ 0 h 15493"/>
                  <a:gd name="connsiteX1" fmla="*/ 6066 w 10023"/>
                  <a:gd name="connsiteY1" fmla="*/ 5865 h 15493"/>
                  <a:gd name="connsiteX2" fmla="*/ 5796 w 10023"/>
                  <a:gd name="connsiteY2" fmla="*/ 5726 h 15493"/>
                  <a:gd name="connsiteX3" fmla="*/ 5246 w 10023"/>
                  <a:gd name="connsiteY3" fmla="*/ 5540 h 15493"/>
                  <a:gd name="connsiteX4" fmla="*/ 4937 w 10023"/>
                  <a:gd name="connsiteY4" fmla="*/ 5493 h 15493"/>
                  <a:gd name="connsiteX5" fmla="*/ 0 w 10023"/>
                  <a:gd name="connsiteY5" fmla="*/ 15493 h 15493"/>
                  <a:gd name="connsiteX6" fmla="*/ 3539 w 10023"/>
                  <a:gd name="connsiteY6" fmla="*/ 15493 h 15493"/>
                  <a:gd name="connsiteX7" fmla="*/ 10000 w 10023"/>
                  <a:gd name="connsiteY7" fmla="*/ 15493 h 15493"/>
                  <a:gd name="connsiteX8" fmla="*/ 10020 w 10023"/>
                  <a:gd name="connsiteY8" fmla="*/ 0 h 15493"/>
                  <a:gd name="connsiteX0" fmla="*/ 9980 w 10003"/>
                  <a:gd name="connsiteY0" fmla="*/ 0 h 15815"/>
                  <a:gd name="connsiteX1" fmla="*/ 6066 w 10003"/>
                  <a:gd name="connsiteY1" fmla="*/ 6187 h 15815"/>
                  <a:gd name="connsiteX2" fmla="*/ 5796 w 10003"/>
                  <a:gd name="connsiteY2" fmla="*/ 6048 h 15815"/>
                  <a:gd name="connsiteX3" fmla="*/ 5246 w 10003"/>
                  <a:gd name="connsiteY3" fmla="*/ 5862 h 15815"/>
                  <a:gd name="connsiteX4" fmla="*/ 4937 w 10003"/>
                  <a:gd name="connsiteY4" fmla="*/ 5815 h 15815"/>
                  <a:gd name="connsiteX5" fmla="*/ 0 w 10003"/>
                  <a:gd name="connsiteY5" fmla="*/ 15815 h 15815"/>
                  <a:gd name="connsiteX6" fmla="*/ 3539 w 10003"/>
                  <a:gd name="connsiteY6" fmla="*/ 15815 h 15815"/>
                  <a:gd name="connsiteX7" fmla="*/ 10000 w 10003"/>
                  <a:gd name="connsiteY7" fmla="*/ 15815 h 15815"/>
                  <a:gd name="connsiteX8" fmla="*/ 9980 w 10003"/>
                  <a:gd name="connsiteY8" fmla="*/ 0 h 1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3" h="15815">
                    <a:moveTo>
                      <a:pt x="9980" y="0"/>
                    </a:moveTo>
                    <a:cubicBezTo>
                      <a:pt x="9942" y="0"/>
                      <a:pt x="6104" y="6234"/>
                      <a:pt x="6066" y="6187"/>
                    </a:cubicBezTo>
                    <a:cubicBezTo>
                      <a:pt x="5979" y="6141"/>
                      <a:pt x="5892" y="6094"/>
                      <a:pt x="5796" y="6048"/>
                    </a:cubicBezTo>
                    <a:cubicBezTo>
                      <a:pt x="5612" y="5908"/>
                      <a:pt x="5429" y="5862"/>
                      <a:pt x="5246" y="5862"/>
                    </a:cubicBezTo>
                    <a:cubicBezTo>
                      <a:pt x="5140" y="5815"/>
                      <a:pt x="5043" y="5815"/>
                      <a:pt x="4937" y="5815"/>
                    </a:cubicBezTo>
                    <a:cubicBezTo>
                      <a:pt x="3153" y="5908"/>
                      <a:pt x="1369" y="9210"/>
                      <a:pt x="0" y="15815"/>
                    </a:cubicBezTo>
                    <a:lnTo>
                      <a:pt x="3539" y="15815"/>
                    </a:lnTo>
                    <a:lnTo>
                      <a:pt x="10000" y="15815"/>
                    </a:lnTo>
                    <a:cubicBezTo>
                      <a:pt x="10011" y="4326"/>
                      <a:pt x="9991" y="5833"/>
                      <a:pt x="9980" y="0"/>
                    </a:cubicBez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38"/>
              <p:cNvSpPr>
                <a:spLocks/>
              </p:cNvSpPr>
              <p:nvPr/>
            </p:nvSpPr>
            <p:spPr bwMode="auto">
              <a:xfrm>
                <a:off x="7722099" y="5764031"/>
                <a:ext cx="2136775" cy="1243013"/>
              </a:xfrm>
              <a:custGeom>
                <a:avLst/>
                <a:gdLst>
                  <a:gd name="T0" fmla="*/ 569 w 569"/>
                  <a:gd name="T1" fmla="*/ 1 h 330"/>
                  <a:gd name="T2" fmla="*/ 559 w 569"/>
                  <a:gd name="T3" fmla="*/ 0 h 330"/>
                  <a:gd name="T4" fmla="*/ 0 w 569"/>
                  <a:gd name="T5" fmla="*/ 330 h 330"/>
                  <a:gd name="T6" fmla="*/ 106 w 569"/>
                  <a:gd name="T7" fmla="*/ 330 h 330"/>
                  <a:gd name="T8" fmla="*/ 569 w 569"/>
                  <a:gd name="T9" fmla="*/ 1 h 330"/>
                </a:gdLst>
                <a:ahLst/>
                <a:cxnLst>
                  <a:cxn ang="0">
                    <a:pos x="T0" y="T1"/>
                  </a:cxn>
                  <a:cxn ang="0">
                    <a:pos x="T2" y="T3"/>
                  </a:cxn>
                  <a:cxn ang="0">
                    <a:pos x="T4" y="T5"/>
                  </a:cxn>
                  <a:cxn ang="0">
                    <a:pos x="T6" y="T7"/>
                  </a:cxn>
                  <a:cxn ang="0">
                    <a:pos x="T8" y="T9"/>
                  </a:cxn>
                </a:cxnLst>
                <a:rect l="0" t="0" r="r" b="b"/>
                <a:pathLst>
                  <a:path w="569" h="330">
                    <a:moveTo>
                      <a:pt x="569" y="1"/>
                    </a:moveTo>
                    <a:cubicBezTo>
                      <a:pt x="565" y="1"/>
                      <a:pt x="562" y="0"/>
                      <a:pt x="559" y="0"/>
                    </a:cubicBezTo>
                    <a:cubicBezTo>
                      <a:pt x="221" y="64"/>
                      <a:pt x="0" y="330"/>
                      <a:pt x="0" y="330"/>
                    </a:cubicBezTo>
                    <a:cubicBezTo>
                      <a:pt x="106" y="330"/>
                      <a:pt x="106" y="330"/>
                      <a:pt x="106" y="330"/>
                    </a:cubicBezTo>
                    <a:cubicBezTo>
                      <a:pt x="106" y="330"/>
                      <a:pt x="315" y="75"/>
                      <a:pt x="569" y="1"/>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40"/>
              <p:cNvSpPr>
                <a:spLocks/>
              </p:cNvSpPr>
              <p:nvPr/>
            </p:nvSpPr>
            <p:spPr bwMode="auto">
              <a:xfrm>
                <a:off x="8004513" y="5876065"/>
                <a:ext cx="3854877" cy="1130979"/>
              </a:xfrm>
              <a:custGeom>
                <a:avLst/>
                <a:gdLst>
                  <a:gd name="T0" fmla="*/ 686 w 686"/>
                  <a:gd name="T1" fmla="*/ 36 h 329"/>
                  <a:gd name="T2" fmla="*/ 463 w 686"/>
                  <a:gd name="T3" fmla="*/ 0 h 329"/>
                  <a:gd name="T4" fmla="*/ 0 w 686"/>
                  <a:gd name="T5" fmla="*/ 329 h 329"/>
                  <a:gd name="T6" fmla="*/ 543 w 686"/>
                  <a:gd name="T7" fmla="*/ 329 h 329"/>
                  <a:gd name="T8" fmla="*/ 686 w 686"/>
                  <a:gd name="T9" fmla="*/ 36 h 329"/>
                  <a:gd name="connsiteX0" fmla="*/ 10000 w 10000"/>
                  <a:gd name="connsiteY0" fmla="*/ 216 h 9122"/>
                  <a:gd name="connsiteX1" fmla="*/ 4130 w 10000"/>
                  <a:gd name="connsiteY1" fmla="*/ 269 h 9122"/>
                  <a:gd name="connsiteX2" fmla="*/ 0 w 10000"/>
                  <a:gd name="connsiteY2" fmla="*/ 9122 h 9122"/>
                  <a:gd name="connsiteX3" fmla="*/ 7915 w 10000"/>
                  <a:gd name="connsiteY3" fmla="*/ 9122 h 9122"/>
                  <a:gd name="connsiteX4" fmla="*/ 10000 w 10000"/>
                  <a:gd name="connsiteY4" fmla="*/ 216 h 9122"/>
                  <a:gd name="connsiteX0" fmla="*/ 10000 w 10000"/>
                  <a:gd name="connsiteY0" fmla="*/ 237 h 10000"/>
                  <a:gd name="connsiteX1" fmla="*/ 4130 w 10000"/>
                  <a:gd name="connsiteY1" fmla="*/ 295 h 10000"/>
                  <a:gd name="connsiteX2" fmla="*/ 0 w 10000"/>
                  <a:gd name="connsiteY2" fmla="*/ 10000 h 10000"/>
                  <a:gd name="connsiteX3" fmla="*/ 7915 w 10000"/>
                  <a:gd name="connsiteY3" fmla="*/ 10000 h 10000"/>
                  <a:gd name="connsiteX4" fmla="*/ 10000 w 10000"/>
                  <a:gd name="connsiteY4" fmla="*/ 237 h 10000"/>
                  <a:gd name="connsiteX0" fmla="*/ 10000 w 10000"/>
                  <a:gd name="connsiteY0" fmla="*/ 237 h 10000"/>
                  <a:gd name="connsiteX1" fmla="*/ 3998 w 10000"/>
                  <a:gd name="connsiteY1" fmla="*/ 295 h 10000"/>
                  <a:gd name="connsiteX2" fmla="*/ 0 w 10000"/>
                  <a:gd name="connsiteY2" fmla="*/ 10000 h 10000"/>
                  <a:gd name="connsiteX3" fmla="*/ 7915 w 10000"/>
                  <a:gd name="connsiteY3" fmla="*/ 10000 h 10000"/>
                  <a:gd name="connsiteX4" fmla="*/ 10000 w 10000"/>
                  <a:gd name="connsiteY4" fmla="*/ 23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237"/>
                    </a:moveTo>
                    <a:cubicBezTo>
                      <a:pt x="8936" y="-396"/>
                      <a:pt x="5092" y="462"/>
                      <a:pt x="3998" y="295"/>
                    </a:cubicBezTo>
                    <a:cubicBezTo>
                      <a:pt x="1680" y="2760"/>
                      <a:pt x="0" y="10000"/>
                      <a:pt x="0" y="10000"/>
                    </a:cubicBezTo>
                    <a:lnTo>
                      <a:pt x="7915" y="10000"/>
                    </a:lnTo>
                    <a:cubicBezTo>
                      <a:pt x="7566" y="4669"/>
                      <a:pt x="9883" y="470"/>
                      <a:pt x="10000" y="237"/>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9" name="Freeform 39"/>
              <p:cNvSpPr>
                <a:spLocks/>
              </p:cNvSpPr>
              <p:nvPr/>
            </p:nvSpPr>
            <p:spPr bwMode="auto">
              <a:xfrm>
                <a:off x="10929041" y="5902143"/>
                <a:ext cx="942583" cy="1104901"/>
              </a:xfrm>
              <a:custGeom>
                <a:avLst/>
                <a:gdLst>
                  <a:gd name="T0" fmla="*/ 187 w 187"/>
                  <a:gd name="T1" fmla="*/ 6 h 293"/>
                  <a:gd name="T2" fmla="*/ 167 w 187"/>
                  <a:gd name="T3" fmla="*/ 0 h 293"/>
                  <a:gd name="T4" fmla="*/ 24 w 187"/>
                  <a:gd name="T5" fmla="*/ 293 h 293"/>
                  <a:gd name="T6" fmla="*/ 67 w 187"/>
                  <a:gd name="T7" fmla="*/ 293 h 293"/>
                  <a:gd name="T8" fmla="*/ 187 w 187"/>
                  <a:gd name="T9" fmla="*/ 6 h 293"/>
                </a:gdLst>
                <a:ahLst/>
                <a:cxnLst>
                  <a:cxn ang="0">
                    <a:pos x="T0" y="T1"/>
                  </a:cxn>
                  <a:cxn ang="0">
                    <a:pos x="T2" y="T3"/>
                  </a:cxn>
                  <a:cxn ang="0">
                    <a:pos x="T4" y="T5"/>
                  </a:cxn>
                  <a:cxn ang="0">
                    <a:pos x="T6" y="T7"/>
                  </a:cxn>
                  <a:cxn ang="0">
                    <a:pos x="T8" y="T9"/>
                  </a:cxn>
                </a:cxnLst>
                <a:rect l="0" t="0" r="r" b="b"/>
                <a:pathLst>
                  <a:path w="187" h="293">
                    <a:moveTo>
                      <a:pt x="187" y="6"/>
                    </a:moveTo>
                    <a:cubicBezTo>
                      <a:pt x="181" y="4"/>
                      <a:pt x="174" y="2"/>
                      <a:pt x="167" y="0"/>
                    </a:cubicBezTo>
                    <a:cubicBezTo>
                      <a:pt x="159" y="7"/>
                      <a:pt x="0" y="133"/>
                      <a:pt x="24" y="293"/>
                    </a:cubicBezTo>
                    <a:cubicBezTo>
                      <a:pt x="67" y="293"/>
                      <a:pt x="67" y="293"/>
                      <a:pt x="67" y="293"/>
                    </a:cubicBezTo>
                    <a:cubicBezTo>
                      <a:pt x="35" y="129"/>
                      <a:pt x="187" y="6"/>
                      <a:pt x="187" y="6"/>
                    </a:cubicBez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7" name="Freeform 6"/>
            <p:cNvSpPr>
              <a:spLocks/>
            </p:cNvSpPr>
            <p:nvPr/>
          </p:nvSpPr>
          <p:spPr bwMode="auto">
            <a:xfrm>
              <a:off x="8969564" y="2577182"/>
              <a:ext cx="1674590" cy="1102622"/>
            </a:xfrm>
            <a:custGeom>
              <a:avLst/>
              <a:gdLst>
                <a:gd name="T0" fmla="*/ 188 w 223"/>
                <a:gd name="T1" fmla="*/ 64 h 147"/>
                <a:gd name="T2" fmla="*/ 188 w 223"/>
                <a:gd name="T3" fmla="*/ 62 h 147"/>
                <a:gd name="T4" fmla="*/ 126 w 223"/>
                <a:gd name="T5" fmla="*/ 0 h 147"/>
                <a:gd name="T6" fmla="*/ 75 w 223"/>
                <a:gd name="T7" fmla="*/ 28 h 147"/>
                <a:gd name="T8" fmla="*/ 58 w 223"/>
                <a:gd name="T9" fmla="*/ 23 h 147"/>
                <a:gd name="T10" fmla="*/ 38 w 223"/>
                <a:gd name="T11" fmla="*/ 29 h 147"/>
                <a:gd name="T12" fmla="*/ 22 w 223"/>
                <a:gd name="T13" fmla="*/ 58 h 147"/>
                <a:gd name="T14" fmla="*/ 0 w 223"/>
                <a:gd name="T15" fmla="*/ 99 h 147"/>
                <a:gd name="T16" fmla="*/ 43 w 223"/>
                <a:gd name="T17" fmla="*/ 147 h 147"/>
                <a:gd name="T18" fmla="*/ 49 w 223"/>
                <a:gd name="T19" fmla="*/ 147 h 147"/>
                <a:gd name="T20" fmla="*/ 53 w 223"/>
                <a:gd name="T21" fmla="*/ 147 h 147"/>
                <a:gd name="T22" fmla="*/ 154 w 223"/>
                <a:gd name="T23" fmla="*/ 147 h 147"/>
                <a:gd name="T24" fmla="*/ 156 w 223"/>
                <a:gd name="T25" fmla="*/ 147 h 147"/>
                <a:gd name="T26" fmla="*/ 158 w 223"/>
                <a:gd name="T27" fmla="*/ 147 h 147"/>
                <a:gd name="T28" fmla="*/ 166 w 223"/>
                <a:gd name="T29" fmla="*/ 147 h 147"/>
                <a:gd name="T30" fmla="*/ 182 w 223"/>
                <a:gd name="T31" fmla="*/ 147 h 147"/>
                <a:gd name="T32" fmla="*/ 223 w 223"/>
                <a:gd name="T33" fmla="*/ 105 h 147"/>
                <a:gd name="T34" fmla="*/ 188 w 223"/>
                <a:gd name="T35" fmla="*/ 6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 h="147">
                  <a:moveTo>
                    <a:pt x="188" y="64"/>
                  </a:moveTo>
                  <a:cubicBezTo>
                    <a:pt x="188" y="64"/>
                    <a:pt x="188" y="62"/>
                    <a:pt x="188" y="62"/>
                  </a:cubicBezTo>
                  <a:cubicBezTo>
                    <a:pt x="188" y="28"/>
                    <a:pt x="160" y="0"/>
                    <a:pt x="126" y="0"/>
                  </a:cubicBezTo>
                  <a:cubicBezTo>
                    <a:pt x="105" y="0"/>
                    <a:pt x="86" y="11"/>
                    <a:pt x="75" y="28"/>
                  </a:cubicBezTo>
                  <a:cubicBezTo>
                    <a:pt x="70" y="25"/>
                    <a:pt x="64" y="23"/>
                    <a:pt x="58" y="23"/>
                  </a:cubicBezTo>
                  <a:cubicBezTo>
                    <a:pt x="51" y="23"/>
                    <a:pt x="44" y="25"/>
                    <a:pt x="38" y="29"/>
                  </a:cubicBezTo>
                  <a:cubicBezTo>
                    <a:pt x="29" y="35"/>
                    <a:pt x="23" y="46"/>
                    <a:pt x="22" y="58"/>
                  </a:cubicBezTo>
                  <a:cubicBezTo>
                    <a:pt x="9" y="67"/>
                    <a:pt x="0" y="82"/>
                    <a:pt x="0" y="99"/>
                  </a:cubicBezTo>
                  <a:cubicBezTo>
                    <a:pt x="0" y="123"/>
                    <a:pt x="19" y="144"/>
                    <a:pt x="43" y="147"/>
                  </a:cubicBezTo>
                  <a:cubicBezTo>
                    <a:pt x="45" y="147"/>
                    <a:pt x="47" y="147"/>
                    <a:pt x="49" y="147"/>
                  </a:cubicBezTo>
                  <a:cubicBezTo>
                    <a:pt x="50" y="147"/>
                    <a:pt x="52" y="147"/>
                    <a:pt x="53" y="147"/>
                  </a:cubicBezTo>
                  <a:cubicBezTo>
                    <a:pt x="76" y="147"/>
                    <a:pt x="129" y="147"/>
                    <a:pt x="154" y="147"/>
                  </a:cubicBezTo>
                  <a:cubicBezTo>
                    <a:pt x="155" y="147"/>
                    <a:pt x="155" y="147"/>
                    <a:pt x="156" y="147"/>
                  </a:cubicBezTo>
                  <a:cubicBezTo>
                    <a:pt x="158" y="147"/>
                    <a:pt x="158" y="147"/>
                    <a:pt x="158" y="147"/>
                  </a:cubicBezTo>
                  <a:cubicBezTo>
                    <a:pt x="160" y="147"/>
                    <a:pt x="163" y="147"/>
                    <a:pt x="166" y="147"/>
                  </a:cubicBezTo>
                  <a:cubicBezTo>
                    <a:pt x="182" y="147"/>
                    <a:pt x="182" y="147"/>
                    <a:pt x="182" y="147"/>
                  </a:cubicBezTo>
                  <a:cubicBezTo>
                    <a:pt x="205" y="146"/>
                    <a:pt x="223" y="128"/>
                    <a:pt x="223" y="105"/>
                  </a:cubicBezTo>
                  <a:cubicBezTo>
                    <a:pt x="223" y="85"/>
                    <a:pt x="208" y="67"/>
                    <a:pt x="188" y="64"/>
                  </a:cubicBezTo>
                  <a:close/>
                </a:path>
              </a:pathLst>
            </a:custGeom>
            <a:solidFill>
              <a:schemeClr val="bg1">
                <a:lumMod val="95000"/>
                <a:alpha val="80000"/>
              </a:schemeClr>
            </a:solidFill>
            <a:ln>
              <a:noFill/>
            </a:ln>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 name="Rectangle 35"/>
            <p:cNvSpPr>
              <a:spLocks noChangeArrowheads="1"/>
            </p:cNvSpPr>
            <p:nvPr/>
          </p:nvSpPr>
          <p:spPr bwMode="auto">
            <a:xfrm>
              <a:off x="6146107" y="6507102"/>
              <a:ext cx="68376"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 name="Oval 36"/>
            <p:cNvSpPr>
              <a:spLocks noChangeArrowheads="1"/>
            </p:cNvSpPr>
            <p:nvPr/>
          </p:nvSpPr>
          <p:spPr bwMode="auto">
            <a:xfrm>
              <a:off x="6006726" y="6279621"/>
              <a:ext cx="34187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 name="Oval 37"/>
            <p:cNvSpPr>
              <a:spLocks noChangeArrowheads="1"/>
            </p:cNvSpPr>
            <p:nvPr/>
          </p:nvSpPr>
          <p:spPr bwMode="auto">
            <a:xfrm>
              <a:off x="6052748" y="6103422"/>
              <a:ext cx="252464"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 name="Rectangle 38"/>
            <p:cNvSpPr>
              <a:spLocks noChangeArrowheads="1"/>
            </p:cNvSpPr>
            <p:nvPr/>
          </p:nvSpPr>
          <p:spPr bwMode="auto">
            <a:xfrm>
              <a:off x="6594494" y="6507102"/>
              <a:ext cx="67061" cy="257724"/>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2" name="Oval 39"/>
            <p:cNvSpPr>
              <a:spLocks noChangeArrowheads="1"/>
            </p:cNvSpPr>
            <p:nvPr/>
          </p:nvSpPr>
          <p:spPr bwMode="auto">
            <a:xfrm>
              <a:off x="6453798" y="6279621"/>
              <a:ext cx="344508" cy="34187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3" name="Oval 40"/>
            <p:cNvSpPr>
              <a:spLocks noChangeArrowheads="1"/>
            </p:cNvSpPr>
            <p:nvPr/>
          </p:nvSpPr>
          <p:spPr bwMode="auto">
            <a:xfrm>
              <a:off x="6501135" y="6103422"/>
              <a:ext cx="251150" cy="251149"/>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14" name="Group 13"/>
            <p:cNvGrpSpPr/>
            <p:nvPr/>
          </p:nvGrpSpPr>
          <p:grpSpPr>
            <a:xfrm>
              <a:off x="8716828" y="3891204"/>
              <a:ext cx="3719020" cy="2669719"/>
              <a:chOff x="9541716" y="4483355"/>
              <a:chExt cx="2894132" cy="2077569"/>
            </a:xfrm>
          </p:grpSpPr>
          <p:sp>
            <p:nvSpPr>
              <p:cNvPr id="18" name="Freeform 17"/>
              <p:cNvSpPr>
                <a:spLocks/>
              </p:cNvSpPr>
              <p:nvPr/>
            </p:nvSpPr>
            <p:spPr bwMode="auto">
              <a:xfrm>
                <a:off x="10439805" y="5452449"/>
                <a:ext cx="1307027" cy="1105845"/>
              </a:xfrm>
              <a:custGeom>
                <a:avLst/>
                <a:gdLst>
                  <a:gd name="T0" fmla="*/ 446 w 994"/>
                  <a:gd name="T1" fmla="*/ 141 h 841"/>
                  <a:gd name="T2" fmla="*/ 446 w 994"/>
                  <a:gd name="T3" fmla="*/ 0 h 841"/>
                  <a:gd name="T4" fmla="*/ 337 w 994"/>
                  <a:gd name="T5" fmla="*/ 0 h 841"/>
                  <a:gd name="T6" fmla="*/ 337 w 994"/>
                  <a:gd name="T7" fmla="*/ 141 h 841"/>
                  <a:gd name="T8" fmla="*/ 302 w 994"/>
                  <a:gd name="T9" fmla="*/ 141 h 841"/>
                  <a:gd name="T10" fmla="*/ 302 w 994"/>
                  <a:gd name="T11" fmla="*/ 0 h 841"/>
                  <a:gd name="T12" fmla="*/ 193 w 994"/>
                  <a:gd name="T13" fmla="*/ 0 h 841"/>
                  <a:gd name="T14" fmla="*/ 193 w 994"/>
                  <a:gd name="T15" fmla="*/ 141 h 841"/>
                  <a:gd name="T16" fmla="*/ 0 w 994"/>
                  <a:gd name="T17" fmla="*/ 141 h 841"/>
                  <a:gd name="T18" fmla="*/ 0 w 994"/>
                  <a:gd name="T19" fmla="*/ 177 h 841"/>
                  <a:gd name="T20" fmla="*/ 44 w 994"/>
                  <a:gd name="T21" fmla="*/ 177 h 841"/>
                  <a:gd name="T22" fmla="*/ 44 w 994"/>
                  <a:gd name="T23" fmla="*/ 841 h 841"/>
                  <a:gd name="T24" fmla="*/ 949 w 994"/>
                  <a:gd name="T25" fmla="*/ 841 h 841"/>
                  <a:gd name="T26" fmla="*/ 949 w 994"/>
                  <a:gd name="T27" fmla="*/ 177 h 841"/>
                  <a:gd name="T28" fmla="*/ 994 w 994"/>
                  <a:gd name="T29" fmla="*/ 177 h 841"/>
                  <a:gd name="T30" fmla="*/ 994 w 994"/>
                  <a:gd name="T31" fmla="*/ 141 h 841"/>
                  <a:gd name="T32" fmla="*/ 446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6" y="141"/>
                    </a:moveTo>
                    <a:lnTo>
                      <a:pt x="446" y="0"/>
                    </a:lnTo>
                    <a:lnTo>
                      <a:pt x="337" y="0"/>
                    </a:lnTo>
                    <a:lnTo>
                      <a:pt x="337" y="141"/>
                    </a:lnTo>
                    <a:lnTo>
                      <a:pt x="302" y="141"/>
                    </a:lnTo>
                    <a:lnTo>
                      <a:pt x="302" y="0"/>
                    </a:lnTo>
                    <a:lnTo>
                      <a:pt x="193" y="0"/>
                    </a:lnTo>
                    <a:lnTo>
                      <a:pt x="193" y="141"/>
                    </a:lnTo>
                    <a:lnTo>
                      <a:pt x="0" y="141"/>
                    </a:lnTo>
                    <a:lnTo>
                      <a:pt x="0" y="177"/>
                    </a:lnTo>
                    <a:lnTo>
                      <a:pt x="44" y="177"/>
                    </a:lnTo>
                    <a:lnTo>
                      <a:pt x="44" y="841"/>
                    </a:lnTo>
                    <a:lnTo>
                      <a:pt x="949" y="841"/>
                    </a:lnTo>
                    <a:lnTo>
                      <a:pt x="949" y="177"/>
                    </a:lnTo>
                    <a:lnTo>
                      <a:pt x="994" y="177"/>
                    </a:lnTo>
                    <a:lnTo>
                      <a:pt x="994" y="141"/>
                    </a:lnTo>
                    <a:lnTo>
                      <a:pt x="446"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9" name="Freeform 18"/>
              <p:cNvSpPr>
                <a:spLocks/>
              </p:cNvSpPr>
              <p:nvPr/>
            </p:nvSpPr>
            <p:spPr bwMode="auto">
              <a:xfrm>
                <a:off x="11128821" y="5452449"/>
                <a:ext cx="1307027" cy="1105845"/>
              </a:xfrm>
              <a:custGeom>
                <a:avLst/>
                <a:gdLst>
                  <a:gd name="T0" fmla="*/ 449 w 994"/>
                  <a:gd name="T1" fmla="*/ 141 h 841"/>
                  <a:gd name="T2" fmla="*/ 449 w 994"/>
                  <a:gd name="T3" fmla="*/ 0 h 841"/>
                  <a:gd name="T4" fmla="*/ 340 w 994"/>
                  <a:gd name="T5" fmla="*/ 0 h 841"/>
                  <a:gd name="T6" fmla="*/ 340 w 994"/>
                  <a:gd name="T7" fmla="*/ 141 h 841"/>
                  <a:gd name="T8" fmla="*/ 302 w 994"/>
                  <a:gd name="T9" fmla="*/ 141 h 841"/>
                  <a:gd name="T10" fmla="*/ 302 w 994"/>
                  <a:gd name="T11" fmla="*/ 0 h 841"/>
                  <a:gd name="T12" fmla="*/ 194 w 994"/>
                  <a:gd name="T13" fmla="*/ 0 h 841"/>
                  <a:gd name="T14" fmla="*/ 194 w 994"/>
                  <a:gd name="T15" fmla="*/ 141 h 841"/>
                  <a:gd name="T16" fmla="*/ 0 w 994"/>
                  <a:gd name="T17" fmla="*/ 141 h 841"/>
                  <a:gd name="T18" fmla="*/ 0 w 994"/>
                  <a:gd name="T19" fmla="*/ 177 h 841"/>
                  <a:gd name="T20" fmla="*/ 45 w 994"/>
                  <a:gd name="T21" fmla="*/ 177 h 841"/>
                  <a:gd name="T22" fmla="*/ 45 w 994"/>
                  <a:gd name="T23" fmla="*/ 841 h 841"/>
                  <a:gd name="T24" fmla="*/ 952 w 994"/>
                  <a:gd name="T25" fmla="*/ 841 h 841"/>
                  <a:gd name="T26" fmla="*/ 952 w 994"/>
                  <a:gd name="T27" fmla="*/ 177 h 841"/>
                  <a:gd name="T28" fmla="*/ 994 w 994"/>
                  <a:gd name="T29" fmla="*/ 177 h 841"/>
                  <a:gd name="T30" fmla="*/ 994 w 994"/>
                  <a:gd name="T31" fmla="*/ 141 h 841"/>
                  <a:gd name="T32" fmla="*/ 449 w 994"/>
                  <a:gd name="T33" fmla="*/ 141 h 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4" h="841">
                    <a:moveTo>
                      <a:pt x="449" y="141"/>
                    </a:moveTo>
                    <a:lnTo>
                      <a:pt x="449" y="0"/>
                    </a:lnTo>
                    <a:lnTo>
                      <a:pt x="340" y="0"/>
                    </a:lnTo>
                    <a:lnTo>
                      <a:pt x="340" y="141"/>
                    </a:lnTo>
                    <a:lnTo>
                      <a:pt x="302" y="141"/>
                    </a:lnTo>
                    <a:lnTo>
                      <a:pt x="302" y="0"/>
                    </a:lnTo>
                    <a:lnTo>
                      <a:pt x="194" y="0"/>
                    </a:lnTo>
                    <a:lnTo>
                      <a:pt x="194" y="141"/>
                    </a:lnTo>
                    <a:lnTo>
                      <a:pt x="0" y="141"/>
                    </a:lnTo>
                    <a:lnTo>
                      <a:pt x="0" y="177"/>
                    </a:lnTo>
                    <a:lnTo>
                      <a:pt x="45" y="177"/>
                    </a:lnTo>
                    <a:lnTo>
                      <a:pt x="45" y="841"/>
                    </a:lnTo>
                    <a:lnTo>
                      <a:pt x="952" y="841"/>
                    </a:lnTo>
                    <a:lnTo>
                      <a:pt x="952" y="177"/>
                    </a:lnTo>
                    <a:lnTo>
                      <a:pt x="994" y="177"/>
                    </a:lnTo>
                    <a:lnTo>
                      <a:pt x="994" y="141"/>
                    </a:lnTo>
                    <a:lnTo>
                      <a:pt x="449" y="141"/>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0" name="Rectangle 10"/>
              <p:cNvSpPr>
                <a:spLocks noChangeArrowheads="1"/>
              </p:cNvSpPr>
              <p:nvPr/>
            </p:nvSpPr>
            <p:spPr bwMode="auto">
              <a:xfrm>
                <a:off x="9600888" y="5063234"/>
                <a:ext cx="1192630" cy="1497690"/>
              </a:xfrm>
              <a:prstGeom prst="rect">
                <a:avLst/>
              </a:prstGeom>
              <a:solidFill>
                <a:srgbClr val="9B4F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1" name="Rectangle 11"/>
              <p:cNvSpPr>
                <a:spLocks noChangeArrowheads="1"/>
              </p:cNvSpPr>
              <p:nvPr/>
            </p:nvSpPr>
            <p:spPr bwMode="auto">
              <a:xfrm>
                <a:off x="9541716" y="5017211"/>
                <a:ext cx="1310973" cy="46022"/>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2" name="Rectangle 12"/>
              <p:cNvSpPr>
                <a:spLocks noChangeArrowheads="1"/>
              </p:cNvSpPr>
              <p:nvPr/>
            </p:nvSpPr>
            <p:spPr bwMode="auto">
              <a:xfrm>
                <a:off x="9712655"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3" name="Rectangle 13"/>
              <p:cNvSpPr>
                <a:spLocks noChangeArrowheads="1"/>
              </p:cNvSpPr>
              <p:nvPr/>
            </p:nvSpPr>
            <p:spPr bwMode="auto">
              <a:xfrm>
                <a:off x="9712655" y="5199985"/>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4" name="Rectangle 14"/>
              <p:cNvSpPr>
                <a:spLocks noChangeArrowheads="1"/>
              </p:cNvSpPr>
              <p:nvPr/>
            </p:nvSpPr>
            <p:spPr bwMode="auto">
              <a:xfrm>
                <a:off x="99822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5" name="Rectangle 15"/>
              <p:cNvSpPr>
                <a:spLocks noChangeArrowheads="1"/>
              </p:cNvSpPr>
              <p:nvPr/>
            </p:nvSpPr>
            <p:spPr bwMode="auto">
              <a:xfrm>
                <a:off x="10249141" y="5199985"/>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6" name="Rectangle 16"/>
              <p:cNvSpPr>
                <a:spLocks noChangeArrowheads="1"/>
              </p:cNvSpPr>
              <p:nvPr/>
            </p:nvSpPr>
            <p:spPr bwMode="auto">
              <a:xfrm>
                <a:off x="9982214" y="6257178"/>
                <a:ext cx="155160"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7" name="Rectangle 17"/>
              <p:cNvSpPr>
                <a:spLocks noChangeArrowheads="1"/>
              </p:cNvSpPr>
              <p:nvPr/>
            </p:nvSpPr>
            <p:spPr bwMode="auto">
              <a:xfrm>
                <a:off x="10249141" y="6257178"/>
                <a:ext cx="156476" cy="30374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8" name="Rectangle 18"/>
              <p:cNvSpPr>
                <a:spLocks noChangeArrowheads="1"/>
              </p:cNvSpPr>
              <p:nvPr/>
            </p:nvSpPr>
            <p:spPr bwMode="auto">
              <a:xfrm>
                <a:off x="10520014" y="5199985"/>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29" name="Rectangle 19"/>
              <p:cNvSpPr>
                <a:spLocks noChangeArrowheads="1"/>
              </p:cNvSpPr>
              <p:nvPr/>
            </p:nvSpPr>
            <p:spPr bwMode="auto">
              <a:xfrm>
                <a:off x="9712655"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0" name="Rectangle 20"/>
              <p:cNvSpPr>
                <a:spLocks noChangeArrowheads="1"/>
              </p:cNvSpPr>
              <p:nvPr/>
            </p:nvSpPr>
            <p:spPr bwMode="auto">
              <a:xfrm>
                <a:off x="9982214" y="5466913"/>
                <a:ext cx="155160"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1" name="Rectangle 21"/>
              <p:cNvSpPr>
                <a:spLocks noChangeArrowheads="1"/>
              </p:cNvSpPr>
              <p:nvPr/>
            </p:nvSpPr>
            <p:spPr bwMode="auto">
              <a:xfrm>
                <a:off x="10249141" y="5466913"/>
                <a:ext cx="156476" cy="15647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2" name="Rectangle 22"/>
              <p:cNvSpPr>
                <a:spLocks noChangeArrowheads="1"/>
              </p:cNvSpPr>
              <p:nvPr/>
            </p:nvSpPr>
            <p:spPr bwMode="auto">
              <a:xfrm>
                <a:off x="10520014" y="5466913"/>
                <a:ext cx="155160"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Rectangle 23"/>
              <p:cNvSpPr>
                <a:spLocks noChangeArrowheads="1"/>
              </p:cNvSpPr>
              <p:nvPr/>
            </p:nvSpPr>
            <p:spPr bwMode="auto">
              <a:xfrm>
                <a:off x="9712655"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Rectangle 24"/>
              <p:cNvSpPr>
                <a:spLocks noChangeArrowheads="1"/>
              </p:cNvSpPr>
              <p:nvPr/>
            </p:nvSpPr>
            <p:spPr bwMode="auto">
              <a:xfrm>
                <a:off x="9982214"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Rectangle 25"/>
              <p:cNvSpPr>
                <a:spLocks noChangeArrowheads="1"/>
              </p:cNvSpPr>
              <p:nvPr/>
            </p:nvSpPr>
            <p:spPr bwMode="auto">
              <a:xfrm>
                <a:off x="10249141" y="5737786"/>
                <a:ext cx="156476"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6" name="Rectangle 26"/>
              <p:cNvSpPr>
                <a:spLocks noChangeArrowheads="1"/>
              </p:cNvSpPr>
              <p:nvPr/>
            </p:nvSpPr>
            <p:spPr bwMode="auto">
              <a:xfrm>
                <a:off x="10520014"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Rectangle 27"/>
              <p:cNvSpPr>
                <a:spLocks noChangeArrowheads="1"/>
              </p:cNvSpPr>
              <p:nvPr/>
            </p:nvSpPr>
            <p:spPr bwMode="auto">
              <a:xfrm>
                <a:off x="9712655"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8" name="Rectangle 28"/>
              <p:cNvSpPr>
                <a:spLocks noChangeArrowheads="1"/>
              </p:cNvSpPr>
              <p:nvPr/>
            </p:nvSpPr>
            <p:spPr bwMode="auto">
              <a:xfrm>
                <a:off x="9982214"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Rectangle 29"/>
              <p:cNvSpPr>
                <a:spLocks noChangeArrowheads="1"/>
              </p:cNvSpPr>
              <p:nvPr/>
            </p:nvSpPr>
            <p:spPr bwMode="auto">
              <a:xfrm>
                <a:off x="10249141" y="6004714"/>
                <a:ext cx="156476"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Rectangle 30"/>
              <p:cNvSpPr>
                <a:spLocks noChangeArrowheads="1"/>
              </p:cNvSpPr>
              <p:nvPr/>
            </p:nvSpPr>
            <p:spPr bwMode="auto">
              <a:xfrm>
                <a:off x="10520014" y="6004714"/>
                <a:ext cx="155160" cy="15516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Rectangle 31"/>
              <p:cNvSpPr>
                <a:spLocks noChangeArrowheads="1"/>
              </p:cNvSpPr>
              <p:nvPr/>
            </p:nvSpPr>
            <p:spPr bwMode="auto">
              <a:xfrm>
                <a:off x="9712655"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Rectangle 32"/>
              <p:cNvSpPr>
                <a:spLocks noChangeArrowheads="1"/>
              </p:cNvSpPr>
              <p:nvPr/>
            </p:nvSpPr>
            <p:spPr bwMode="auto">
              <a:xfrm>
                <a:off x="10520014" y="5737786"/>
                <a:ext cx="155160" cy="77580"/>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Rectangle 33"/>
              <p:cNvSpPr>
                <a:spLocks noChangeArrowheads="1"/>
              </p:cNvSpPr>
              <p:nvPr/>
            </p:nvSpPr>
            <p:spPr bwMode="auto">
              <a:xfrm>
                <a:off x="10520014" y="5466913"/>
                <a:ext cx="155160" cy="78895"/>
              </a:xfrm>
              <a:prstGeom prst="rect">
                <a:avLst/>
              </a:prstGeom>
              <a:solidFill>
                <a:srgbClr val="6821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Rectangle 57"/>
              <p:cNvSpPr>
                <a:spLocks noChangeArrowheads="1"/>
              </p:cNvSpPr>
              <p:nvPr/>
            </p:nvSpPr>
            <p:spPr bwMode="auto">
              <a:xfrm>
                <a:off x="11057816" y="4529377"/>
                <a:ext cx="1188685" cy="2031547"/>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45" name="Rectangle 58"/>
              <p:cNvSpPr>
                <a:spLocks noChangeArrowheads="1"/>
              </p:cNvSpPr>
              <p:nvPr/>
            </p:nvSpPr>
            <p:spPr bwMode="auto">
              <a:xfrm>
                <a:off x="10998644" y="4483355"/>
                <a:ext cx="1307027" cy="46022"/>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Rectangle 59"/>
              <p:cNvSpPr>
                <a:spLocks noChangeArrowheads="1"/>
              </p:cNvSpPr>
              <p:nvPr/>
            </p:nvSpPr>
            <p:spPr bwMode="auto">
              <a:xfrm>
                <a:off x="11169583" y="5199985"/>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Rectangle 60"/>
              <p:cNvSpPr>
                <a:spLocks noChangeArrowheads="1"/>
              </p:cNvSpPr>
              <p:nvPr/>
            </p:nvSpPr>
            <p:spPr bwMode="auto">
              <a:xfrm>
                <a:off x="11169583" y="5199985"/>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Rectangle 61"/>
              <p:cNvSpPr>
                <a:spLocks noChangeArrowheads="1"/>
              </p:cNvSpPr>
              <p:nvPr/>
            </p:nvSpPr>
            <p:spPr bwMode="auto">
              <a:xfrm>
                <a:off x="11436512" y="5199985"/>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Rectangle 62"/>
              <p:cNvSpPr>
                <a:spLocks noChangeArrowheads="1"/>
              </p:cNvSpPr>
              <p:nvPr/>
            </p:nvSpPr>
            <p:spPr bwMode="auto">
              <a:xfrm>
                <a:off x="11706069" y="5199985"/>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Rectangle 63"/>
              <p:cNvSpPr>
                <a:spLocks noChangeArrowheads="1"/>
              </p:cNvSpPr>
              <p:nvPr/>
            </p:nvSpPr>
            <p:spPr bwMode="auto">
              <a:xfrm>
                <a:off x="11436512"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Rectangle 64"/>
              <p:cNvSpPr>
                <a:spLocks noChangeArrowheads="1"/>
              </p:cNvSpPr>
              <p:nvPr/>
            </p:nvSpPr>
            <p:spPr bwMode="auto">
              <a:xfrm>
                <a:off x="11706069" y="6257178"/>
                <a:ext cx="155160" cy="30374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Rectangle 65"/>
              <p:cNvSpPr>
                <a:spLocks noChangeArrowheads="1"/>
              </p:cNvSpPr>
              <p:nvPr/>
            </p:nvSpPr>
            <p:spPr bwMode="auto">
              <a:xfrm>
                <a:off x="11972998" y="5199985"/>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Rectangle 66"/>
              <p:cNvSpPr>
                <a:spLocks noChangeArrowheads="1"/>
              </p:cNvSpPr>
              <p:nvPr/>
            </p:nvSpPr>
            <p:spPr bwMode="auto">
              <a:xfrm>
                <a:off x="11169583" y="5466913"/>
                <a:ext cx="155160" cy="1564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Rectangle 67"/>
              <p:cNvSpPr>
                <a:spLocks noChangeArrowheads="1"/>
              </p:cNvSpPr>
              <p:nvPr/>
            </p:nvSpPr>
            <p:spPr bwMode="auto">
              <a:xfrm>
                <a:off x="11436512"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Rectangle 68"/>
              <p:cNvSpPr>
                <a:spLocks noChangeArrowheads="1"/>
              </p:cNvSpPr>
              <p:nvPr/>
            </p:nvSpPr>
            <p:spPr bwMode="auto">
              <a:xfrm>
                <a:off x="11706069" y="5466913"/>
                <a:ext cx="155160" cy="1564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Rectangle 69"/>
              <p:cNvSpPr>
                <a:spLocks noChangeArrowheads="1"/>
              </p:cNvSpPr>
              <p:nvPr/>
            </p:nvSpPr>
            <p:spPr bwMode="auto">
              <a:xfrm>
                <a:off x="11972998" y="5466913"/>
                <a:ext cx="156476" cy="156475"/>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Rectangle 70"/>
              <p:cNvSpPr>
                <a:spLocks noChangeArrowheads="1"/>
              </p:cNvSpPr>
              <p:nvPr/>
            </p:nvSpPr>
            <p:spPr bwMode="auto">
              <a:xfrm>
                <a:off x="11169583" y="5737786"/>
                <a:ext cx="155160"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Rectangle 71"/>
              <p:cNvSpPr>
                <a:spLocks noChangeArrowheads="1"/>
              </p:cNvSpPr>
              <p:nvPr/>
            </p:nvSpPr>
            <p:spPr bwMode="auto">
              <a:xfrm>
                <a:off x="11436512" y="5737786"/>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Rectangle 72"/>
              <p:cNvSpPr>
                <a:spLocks noChangeArrowheads="1"/>
              </p:cNvSpPr>
              <p:nvPr/>
            </p:nvSpPr>
            <p:spPr bwMode="auto">
              <a:xfrm>
                <a:off x="11706069" y="5737786"/>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Rectangle 73"/>
              <p:cNvSpPr>
                <a:spLocks noChangeArrowheads="1"/>
              </p:cNvSpPr>
              <p:nvPr/>
            </p:nvSpPr>
            <p:spPr bwMode="auto">
              <a:xfrm>
                <a:off x="11972998" y="5737786"/>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Rectangle 74"/>
              <p:cNvSpPr>
                <a:spLocks noChangeArrowheads="1"/>
              </p:cNvSpPr>
              <p:nvPr/>
            </p:nvSpPr>
            <p:spPr bwMode="auto">
              <a:xfrm>
                <a:off x="11169583"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Rectangle 75"/>
              <p:cNvSpPr>
                <a:spLocks noChangeArrowheads="1"/>
              </p:cNvSpPr>
              <p:nvPr/>
            </p:nvSpPr>
            <p:spPr bwMode="auto">
              <a:xfrm>
                <a:off x="11436512" y="6004714"/>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Rectangle 76"/>
              <p:cNvSpPr>
                <a:spLocks noChangeArrowheads="1"/>
              </p:cNvSpPr>
              <p:nvPr/>
            </p:nvSpPr>
            <p:spPr bwMode="auto">
              <a:xfrm>
                <a:off x="11706069" y="6004714"/>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Rectangle 77"/>
              <p:cNvSpPr>
                <a:spLocks noChangeArrowheads="1"/>
              </p:cNvSpPr>
              <p:nvPr/>
            </p:nvSpPr>
            <p:spPr bwMode="auto">
              <a:xfrm>
                <a:off x="11972998" y="6004714"/>
                <a:ext cx="156476"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Rectangle 78"/>
              <p:cNvSpPr>
                <a:spLocks noChangeArrowheads="1"/>
              </p:cNvSpPr>
              <p:nvPr/>
            </p:nvSpPr>
            <p:spPr bwMode="auto">
              <a:xfrm>
                <a:off x="11169583" y="5737786"/>
                <a:ext cx="155160"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Rectangle 79"/>
              <p:cNvSpPr>
                <a:spLocks noChangeArrowheads="1"/>
              </p:cNvSpPr>
              <p:nvPr/>
            </p:nvSpPr>
            <p:spPr bwMode="auto">
              <a:xfrm>
                <a:off x="11972998" y="5737786"/>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Rectangle 80"/>
              <p:cNvSpPr>
                <a:spLocks noChangeArrowheads="1"/>
              </p:cNvSpPr>
              <p:nvPr/>
            </p:nvSpPr>
            <p:spPr bwMode="auto">
              <a:xfrm>
                <a:off x="11972998" y="5466913"/>
                <a:ext cx="156476" cy="7889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Rectangle 86"/>
              <p:cNvSpPr>
                <a:spLocks noChangeArrowheads="1"/>
              </p:cNvSpPr>
              <p:nvPr/>
            </p:nvSpPr>
            <p:spPr bwMode="auto">
              <a:xfrm>
                <a:off x="11169583" y="4930427"/>
                <a:ext cx="155160" cy="15516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Rectangle 87"/>
              <p:cNvSpPr>
                <a:spLocks noChangeArrowheads="1"/>
              </p:cNvSpPr>
              <p:nvPr/>
            </p:nvSpPr>
            <p:spPr bwMode="auto">
              <a:xfrm>
                <a:off x="11436512"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Rectangle 88"/>
              <p:cNvSpPr>
                <a:spLocks noChangeArrowheads="1"/>
              </p:cNvSpPr>
              <p:nvPr/>
            </p:nvSpPr>
            <p:spPr bwMode="auto">
              <a:xfrm>
                <a:off x="11706069" y="4930427"/>
                <a:ext cx="155160" cy="15516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Rectangle 89"/>
              <p:cNvSpPr>
                <a:spLocks noChangeArrowheads="1"/>
              </p:cNvSpPr>
              <p:nvPr/>
            </p:nvSpPr>
            <p:spPr bwMode="auto">
              <a:xfrm>
                <a:off x="11972998" y="4930427"/>
                <a:ext cx="156476" cy="15516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Rectangle 90"/>
              <p:cNvSpPr>
                <a:spLocks noChangeArrowheads="1"/>
              </p:cNvSpPr>
              <p:nvPr/>
            </p:nvSpPr>
            <p:spPr bwMode="auto">
              <a:xfrm>
                <a:off x="11972998" y="4930427"/>
                <a:ext cx="156476" cy="77580"/>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Rectangle 93"/>
              <p:cNvSpPr>
                <a:spLocks noChangeArrowheads="1"/>
              </p:cNvSpPr>
              <p:nvPr/>
            </p:nvSpPr>
            <p:spPr bwMode="auto">
              <a:xfrm>
                <a:off x="10700158" y="6483344"/>
                <a:ext cx="447072" cy="77580"/>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5" name="Freeform 35"/>
            <p:cNvSpPr>
              <a:spLocks/>
            </p:cNvSpPr>
            <p:nvPr/>
          </p:nvSpPr>
          <p:spPr bwMode="auto">
            <a:xfrm>
              <a:off x="3261625" y="6262867"/>
              <a:ext cx="174414" cy="517166"/>
            </a:xfrm>
            <a:custGeom>
              <a:avLst/>
              <a:gdLst>
                <a:gd name="T0" fmla="*/ 111 w 201"/>
                <a:gd name="T1" fmla="*/ 0 h 596"/>
                <a:gd name="T2" fmla="*/ 0 w 201"/>
                <a:gd name="T3" fmla="*/ 596 h 596"/>
                <a:gd name="T4" fmla="*/ 201 w 201"/>
                <a:gd name="T5" fmla="*/ 596 h 596"/>
                <a:gd name="T6" fmla="*/ 111 w 201"/>
                <a:gd name="T7" fmla="*/ 0 h 596"/>
              </a:gdLst>
              <a:ahLst/>
              <a:cxnLst>
                <a:cxn ang="0">
                  <a:pos x="T0" y="T1"/>
                </a:cxn>
                <a:cxn ang="0">
                  <a:pos x="T2" y="T3"/>
                </a:cxn>
                <a:cxn ang="0">
                  <a:pos x="T4" y="T5"/>
                </a:cxn>
                <a:cxn ang="0">
                  <a:pos x="T6" y="T7"/>
                </a:cxn>
              </a:cxnLst>
              <a:rect l="0" t="0" r="r" b="b"/>
              <a:pathLst>
                <a:path w="201" h="596">
                  <a:moveTo>
                    <a:pt x="111" y="0"/>
                  </a:moveTo>
                  <a:lnTo>
                    <a:pt x="0" y="596"/>
                  </a:lnTo>
                  <a:lnTo>
                    <a:pt x="201" y="596"/>
                  </a:lnTo>
                  <a:lnTo>
                    <a:pt x="111" y="0"/>
                  </a:lnTo>
                  <a:close/>
                </a:path>
              </a:pathLst>
            </a:cu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marL="0" marR="0" lvl="0" indent="0" defTabSz="932563"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2" name="TextBox 1"/>
          <p:cNvSpPr txBox="1"/>
          <p:nvPr/>
        </p:nvSpPr>
        <p:spPr>
          <a:xfrm>
            <a:off x="772025" y="660127"/>
            <a:ext cx="10791141" cy="707886"/>
          </a:xfrm>
          <a:prstGeom prst="rect">
            <a:avLst/>
          </a:prstGeom>
          <a:noFill/>
        </p:spPr>
        <p:txBody>
          <a:bodyPr wrap="square" rtlCol="0">
            <a:spAutoFit/>
          </a:bodyPr>
          <a:lstStyle/>
          <a:p>
            <a:pPr lvl="0">
              <a:defRPr/>
            </a:pPr>
            <a:r>
              <a:rPr lang="en-GB" sz="4000" kern="0" dirty="0">
                <a:solidFill>
                  <a:schemeClr val="bg2">
                    <a:lumMod val="50000"/>
                  </a:schemeClr>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Is this class A or class B or class C or …. class Z?</a:t>
            </a:r>
          </a:p>
        </p:txBody>
      </p:sp>
      <p:sp>
        <p:nvSpPr>
          <p:cNvPr id="84" name="TextBox 83"/>
          <p:cNvSpPr txBox="1"/>
          <p:nvPr/>
        </p:nvSpPr>
        <p:spPr>
          <a:xfrm>
            <a:off x="-32161" y="6353818"/>
            <a:ext cx="2478157" cy="461665"/>
          </a:xfrm>
          <a:prstGeom prst="rect">
            <a:avLst/>
          </a:prstGeom>
          <a:noFill/>
        </p:spPr>
        <p:txBody>
          <a:bodyPr wrap="square" rtlCol="0">
            <a:spAutoFit/>
          </a:bodyPr>
          <a:lstStyle/>
          <a:p>
            <a:r>
              <a:rPr lang="en-GB" sz="2400" dirty="0">
                <a:solidFill>
                  <a:schemeClr val="tx1">
                    <a:lumMod val="50000"/>
                    <a:lumOff val="50000"/>
                  </a:schemeClr>
                </a:solidFill>
              </a:rPr>
              <a:t>@</a:t>
            </a:r>
            <a:r>
              <a:rPr lang="en-GB" sz="2400" dirty="0" err="1">
                <a:solidFill>
                  <a:schemeClr val="tx1">
                    <a:lumMod val="50000"/>
                    <a:lumOff val="50000"/>
                  </a:schemeClr>
                </a:solidFill>
              </a:rPr>
              <a:t>Fur_Bi</a:t>
            </a:r>
            <a:endParaRPr lang="en-GB" sz="2400" dirty="0">
              <a:solidFill>
                <a:schemeClr val="tx1">
                  <a:lumMod val="50000"/>
                  <a:lumOff val="50000"/>
                </a:schemeClr>
              </a:solidFill>
            </a:endParaRPr>
          </a:p>
        </p:txBody>
      </p:sp>
      <p:sp>
        <p:nvSpPr>
          <p:cNvPr id="82" name="TextBox 81"/>
          <p:cNvSpPr txBox="1"/>
          <p:nvPr/>
        </p:nvSpPr>
        <p:spPr>
          <a:xfrm>
            <a:off x="779360" y="1855022"/>
            <a:ext cx="7635278" cy="1938992"/>
          </a:xfrm>
          <a:prstGeom prst="rect">
            <a:avLst/>
          </a:prstGeom>
          <a:solidFill>
            <a:srgbClr val="FFFFFF"/>
          </a:solidFill>
        </p:spPr>
        <p:txBody>
          <a:bodyPr wrap="square" rtlCol="0">
            <a:spAutoFit/>
          </a:bodyPr>
          <a:lstStyle/>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What object is in this image?</a:t>
            </a:r>
          </a:p>
          <a:p>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What category best describes this article?</a:t>
            </a:r>
          </a:p>
          <a:p>
            <a:pPr marL="514350" indent="-514350">
              <a:buFont typeface="Wingdings" panose="05000000000000000000" pitchFamily="2" charset="2"/>
              <a:buChar char="v"/>
            </a:pPr>
            <a:endParaRPr lang="en-GB" sz="2400" dirty="0">
              <a:solidFill>
                <a:schemeClr val="bg2">
                  <a:lumMod val="50000"/>
                </a:schemeClr>
              </a:solidFill>
              <a:latin typeface="Segoe UI" panose="020B0502040204020203" pitchFamily="34" charset="0"/>
              <a:cs typeface="Segoe UI" panose="020B0502040204020203" pitchFamily="34" charset="0"/>
            </a:endParaRPr>
          </a:p>
          <a:p>
            <a:pPr marL="514350" indent="-514350">
              <a:buFont typeface="Wingdings" panose="05000000000000000000" pitchFamily="2" charset="2"/>
              <a:buChar char="v"/>
            </a:pPr>
            <a:r>
              <a:rPr lang="en-GB" sz="2400" dirty="0">
                <a:solidFill>
                  <a:schemeClr val="bg2">
                    <a:lumMod val="50000"/>
                  </a:schemeClr>
                </a:solidFill>
                <a:latin typeface="Segoe UI" panose="020B0502040204020203" pitchFamily="34" charset="0"/>
                <a:cs typeface="Segoe UI" panose="020B0502040204020203" pitchFamily="34" charset="0"/>
              </a:rPr>
              <a:t>What is the sentiment of the customer comment?</a:t>
            </a:r>
          </a:p>
        </p:txBody>
      </p:sp>
      <p:sp>
        <p:nvSpPr>
          <p:cNvPr id="80" name="TextBox 79"/>
          <p:cNvSpPr txBox="1"/>
          <p:nvPr/>
        </p:nvSpPr>
        <p:spPr>
          <a:xfrm>
            <a:off x="1631582" y="4638015"/>
            <a:ext cx="6241812" cy="584775"/>
          </a:xfrm>
          <a:prstGeom prst="rect">
            <a:avLst/>
          </a:prstGeom>
          <a:noFill/>
        </p:spPr>
        <p:txBody>
          <a:bodyPr wrap="square" rtlCol="0">
            <a:spAutoFit/>
          </a:bodyPr>
          <a:lstStyle/>
          <a:p>
            <a:r>
              <a:rPr lang="en-GB" sz="3200" dirty="0">
                <a:solidFill>
                  <a:srgbClr val="0072C6"/>
                </a:solidFill>
                <a:effectLst>
                  <a:outerShdw blurRad="38100" dist="38100" dir="2700000" algn="tl">
                    <a:srgbClr val="000000">
                      <a:alpha val="43137"/>
                    </a:srgbClr>
                  </a:outerShdw>
                </a:effectLst>
                <a:latin typeface="Segoe UI" panose="020B0502040204020203" pitchFamily="34" charset="0"/>
                <a:cs typeface="Segoe UI" panose="020B0502040204020203" pitchFamily="34" charset="0"/>
              </a:rPr>
              <a:t>= Multi-class classification</a:t>
            </a:r>
          </a:p>
        </p:txBody>
      </p:sp>
    </p:spTree>
    <p:extLst>
      <p:ext uri="{BB962C8B-B14F-4D97-AF65-F5344CB8AC3E}">
        <p14:creationId xmlns:p14="http://schemas.microsoft.com/office/powerpoint/2010/main" val="2872963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2"/>
                                        </p:tgtEl>
                                        <p:attrNameLst>
                                          <p:attrName>style.visibility</p:attrName>
                                        </p:attrNameLst>
                                      </p:cBhvr>
                                      <p:to>
                                        <p:strVal val="visible"/>
                                      </p:to>
                                    </p:set>
                                    <p:animEffect transition="in" filter="fade">
                                      <p:cBhvr>
                                        <p:cTn id="7"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407</TotalTime>
  <Words>746</Words>
  <Application>Microsoft Office PowerPoint</Application>
  <PresentationFormat>Widescreen</PresentationFormat>
  <Paragraphs>182</Paragraphs>
  <Slides>27</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Calibri Light</vt:lpstr>
      <vt:lpstr>Segoe UI</vt:lpstr>
      <vt:lpstr>Segoe UI Light</vt:lpstr>
      <vt:lpstr>Wingdings</vt:lpstr>
      <vt:lpstr>Office Theme</vt:lpstr>
      <vt:lpstr>Machine Learning demystified: do you ask the right questions?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next digital transformation</dc:title>
  <dc:creator>Bianca Furtuna</dc:creator>
  <cp:lastModifiedBy>Lee Stott</cp:lastModifiedBy>
  <cp:revision>44</cp:revision>
  <dcterms:created xsi:type="dcterms:W3CDTF">2016-04-27T09:10:34Z</dcterms:created>
  <dcterms:modified xsi:type="dcterms:W3CDTF">2016-11-23T22:25:43Z</dcterms:modified>
</cp:coreProperties>
</file>

<file path=docProps/thumbnail.jpeg>
</file>